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8" r:id="rId4"/>
    <p:sldId id="263" r:id="rId5"/>
    <p:sldId id="262" r:id="rId6"/>
    <p:sldId id="276" r:id="rId7"/>
    <p:sldId id="269" r:id="rId8"/>
    <p:sldId id="271" r:id="rId9"/>
    <p:sldId id="270" r:id="rId10"/>
    <p:sldId id="272" r:id="rId11"/>
    <p:sldId id="273" r:id="rId12"/>
    <p:sldId id="266" r:id="rId13"/>
    <p:sldId id="275"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9" autoAdjust="0"/>
    <p:restoredTop sz="94660"/>
  </p:normalViewPr>
  <p:slideViewPr>
    <p:cSldViewPr snapToGrid="0">
      <p:cViewPr varScale="1">
        <p:scale>
          <a:sx n="67" d="100"/>
          <a:sy n="67" d="100"/>
        </p:scale>
        <p:origin x="5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B3667C0-9563-4FC7-B5A2-773E40512DF1}" type="datetimeFigureOut">
              <a:rPr lang="en-GB" smtClean="0"/>
              <a:t>03/08/2022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415689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3667C0-9563-4FC7-B5A2-773E40512DF1}" type="datetimeFigureOut">
              <a:rPr lang="en-GB" smtClean="0"/>
              <a:t>03/08/2022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203545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3667C0-9563-4FC7-B5A2-773E40512DF1}" type="datetimeFigureOut">
              <a:rPr lang="en-GB" smtClean="0"/>
              <a:t>03/08/2022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10867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3667C0-9563-4FC7-B5A2-773E40512DF1}" type="datetimeFigureOut">
              <a:rPr lang="en-GB" smtClean="0"/>
              <a:t>03/08/2022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160103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3667C0-9563-4FC7-B5A2-773E40512DF1}" type="datetimeFigureOut">
              <a:rPr lang="en-GB" smtClean="0"/>
              <a:t>03/08/2022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112143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B3667C0-9563-4FC7-B5A2-773E40512DF1}" type="datetimeFigureOut">
              <a:rPr lang="en-GB" smtClean="0"/>
              <a:t>03/08/2022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97719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B3667C0-9563-4FC7-B5A2-773E40512DF1}" type="datetimeFigureOut">
              <a:rPr lang="en-GB" smtClean="0"/>
              <a:t>03/08/2022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167434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B3667C0-9563-4FC7-B5A2-773E40512DF1}" type="datetimeFigureOut">
              <a:rPr lang="en-GB" smtClean="0"/>
              <a:t>03/08/2022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218597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667C0-9563-4FC7-B5A2-773E40512DF1}" type="datetimeFigureOut">
              <a:rPr lang="en-GB" smtClean="0"/>
              <a:t>03/08/2022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2683672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3667C0-9563-4FC7-B5A2-773E40512DF1}" type="datetimeFigureOut">
              <a:rPr lang="en-GB" smtClean="0"/>
              <a:t>03/08/2022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61262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3667C0-9563-4FC7-B5A2-773E40512DF1}" type="datetimeFigureOut">
              <a:rPr lang="en-GB" smtClean="0"/>
              <a:t>03/08/2022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D0EE37-BCAA-4009-988F-1F48F85651A2}" type="slidenum">
              <a:rPr lang="en-GB" smtClean="0"/>
              <a:t>‹#›</a:t>
            </a:fld>
            <a:endParaRPr lang="en-GB"/>
          </a:p>
        </p:txBody>
      </p:sp>
    </p:spTree>
    <p:extLst>
      <p:ext uri="{BB962C8B-B14F-4D97-AF65-F5344CB8AC3E}">
        <p14:creationId xmlns:p14="http://schemas.microsoft.com/office/powerpoint/2010/main" val="200311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667C0-9563-4FC7-B5A2-773E40512DF1}" type="datetimeFigureOut">
              <a:rPr lang="en-GB" smtClean="0"/>
              <a:t>03/08/2022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0EE37-BCAA-4009-988F-1F48F85651A2}" type="slidenum">
              <a:rPr lang="en-GB" smtClean="0"/>
              <a:t>‹#›</a:t>
            </a:fld>
            <a:endParaRPr lang="en-GB"/>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12185682" cy="1303867"/>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616460" y="5581428"/>
            <a:ext cx="5569222" cy="1278181"/>
          </a:xfrm>
          <a:prstGeom prst="rect">
            <a:avLst/>
          </a:prstGeom>
        </p:spPr>
      </p:pic>
    </p:spTree>
    <p:extLst>
      <p:ext uri="{BB962C8B-B14F-4D97-AF65-F5344CB8AC3E}">
        <p14:creationId xmlns:p14="http://schemas.microsoft.com/office/powerpoint/2010/main" val="3470866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hyperlink" Target="https://www.victimsupport.org.uk/wp-content/uploads/2021/10/Restoring_Trust_external-repor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5261" y="1625909"/>
            <a:ext cx="2142546" cy="1940895"/>
          </a:xfrm>
          <a:prstGeom prst="rect">
            <a:avLst/>
          </a:prstGeom>
        </p:spPr>
      </p:pic>
      <p:sp>
        <p:nvSpPr>
          <p:cNvPr id="9" name="TextBox 8"/>
          <p:cNvSpPr txBox="1"/>
          <p:nvPr/>
        </p:nvSpPr>
        <p:spPr>
          <a:xfrm>
            <a:off x="3422567" y="3649931"/>
            <a:ext cx="4572648" cy="830997"/>
          </a:xfrm>
          <a:prstGeom prst="rect">
            <a:avLst/>
          </a:prstGeom>
          <a:noFill/>
        </p:spPr>
        <p:txBody>
          <a:bodyPr wrap="square" rtlCol="0">
            <a:spAutoFit/>
          </a:bodyPr>
          <a:lstStyle/>
          <a:p>
            <a:pPr algn="ctr"/>
            <a:r>
              <a:rPr lang="en-GB" sz="2400" dirty="0"/>
              <a:t>NEST Lancashire’s Domestic Abuse Project Status Update </a:t>
            </a:r>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269" y="5643154"/>
            <a:ext cx="3107219" cy="971006"/>
          </a:xfrm>
          <a:prstGeom prst="rect">
            <a:avLst/>
          </a:prstGeom>
        </p:spPr>
      </p:pic>
      <p:sp>
        <p:nvSpPr>
          <p:cNvPr id="3" name="TextBox 2"/>
          <p:cNvSpPr txBox="1"/>
          <p:nvPr/>
        </p:nvSpPr>
        <p:spPr>
          <a:xfrm>
            <a:off x="6691115" y="4973199"/>
            <a:ext cx="5401424" cy="646331"/>
          </a:xfrm>
          <a:prstGeom prst="rect">
            <a:avLst/>
          </a:prstGeom>
          <a:noFill/>
        </p:spPr>
        <p:txBody>
          <a:bodyPr wrap="square" rtlCol="0">
            <a:spAutoFit/>
          </a:bodyPr>
          <a:lstStyle/>
          <a:p>
            <a:r>
              <a:rPr lang="en-GB" dirty="0"/>
              <a:t>Rowan Cleet </a:t>
            </a:r>
            <a:br>
              <a:rPr lang="en-GB" dirty="0"/>
            </a:br>
            <a:r>
              <a:rPr lang="en-GB" dirty="0"/>
              <a:t>Senior Young Person’s Domestic Abuse Practitioner </a:t>
            </a:r>
          </a:p>
        </p:txBody>
      </p:sp>
    </p:spTree>
    <p:extLst>
      <p:ext uri="{BB962C8B-B14F-4D97-AF65-F5344CB8AC3E}">
        <p14:creationId xmlns:p14="http://schemas.microsoft.com/office/powerpoint/2010/main" val="3460233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5741" y="1351071"/>
            <a:ext cx="4092583" cy="584775"/>
          </a:xfrm>
          <a:prstGeom prst="rect">
            <a:avLst/>
          </a:prstGeom>
          <a:noFill/>
        </p:spPr>
        <p:txBody>
          <a:bodyPr wrap="square" rtlCol="0">
            <a:spAutoFit/>
          </a:bodyPr>
          <a:lstStyle/>
          <a:p>
            <a:r>
              <a:rPr lang="en-GB" sz="3200" dirty="0"/>
              <a:t>Young Person’s Review:</a:t>
            </a:r>
          </a:p>
        </p:txBody>
      </p:sp>
      <p:sp>
        <p:nvSpPr>
          <p:cNvPr id="2" name="Rectangle 1"/>
          <p:cNvSpPr/>
          <p:nvPr/>
        </p:nvSpPr>
        <p:spPr>
          <a:xfrm>
            <a:off x="387053" y="2932921"/>
            <a:ext cx="6096000" cy="923330"/>
          </a:xfrm>
          <a:prstGeom prst="rect">
            <a:avLst/>
          </a:prstGeom>
        </p:spPr>
        <p:txBody>
          <a:bodyPr>
            <a:spAutoFit/>
          </a:bodyPr>
          <a:lstStyle/>
          <a:p>
            <a:r>
              <a:rPr lang="en-US" dirty="0">
                <a:solidFill>
                  <a:srgbClr val="000000"/>
                </a:solidFill>
                <a:latin typeface="Calibri" panose="020F0502020204030204" pitchFamily="34" charset="0"/>
              </a:rPr>
              <a:t>`I have found feeling safe more useful and to make sure to tell someone how I feel because if I don’t it will all be bottled up and explode I have also become better at managing my anger`.</a:t>
            </a:r>
            <a:r>
              <a:rPr lang="en-US" dirty="0"/>
              <a:t> </a:t>
            </a:r>
            <a:endParaRPr lang="en-GB" dirty="0"/>
          </a:p>
        </p:txBody>
      </p:sp>
      <p:sp>
        <p:nvSpPr>
          <p:cNvPr id="3" name="Rectangle 2"/>
          <p:cNvSpPr/>
          <p:nvPr/>
        </p:nvSpPr>
        <p:spPr>
          <a:xfrm>
            <a:off x="387053" y="3883752"/>
            <a:ext cx="6096000" cy="646331"/>
          </a:xfrm>
          <a:prstGeom prst="rect">
            <a:avLst/>
          </a:prstGeom>
        </p:spPr>
        <p:txBody>
          <a:bodyPr>
            <a:spAutoFit/>
          </a:bodyPr>
          <a:lstStyle/>
          <a:p>
            <a:r>
              <a:rPr lang="en-US" dirty="0">
                <a:solidFill>
                  <a:srgbClr val="FF0000"/>
                </a:solidFill>
                <a:latin typeface="Calibri" panose="020F0502020204030204" pitchFamily="34" charset="0"/>
              </a:rPr>
              <a:t>`Yes because now I know what my rights are and its helped me with my whole life`</a:t>
            </a:r>
            <a:r>
              <a:rPr lang="en-US" dirty="0">
                <a:solidFill>
                  <a:srgbClr val="FF0000"/>
                </a:solidFill>
              </a:rPr>
              <a:t> </a:t>
            </a:r>
            <a:endParaRPr lang="en-GB" dirty="0">
              <a:solidFill>
                <a:srgbClr val="FF0000"/>
              </a:solidFill>
            </a:endParaRPr>
          </a:p>
        </p:txBody>
      </p:sp>
      <p:sp>
        <p:nvSpPr>
          <p:cNvPr id="5" name="Rectangle 4"/>
          <p:cNvSpPr/>
          <p:nvPr/>
        </p:nvSpPr>
        <p:spPr>
          <a:xfrm>
            <a:off x="387053" y="4603828"/>
            <a:ext cx="6096000" cy="923330"/>
          </a:xfrm>
          <a:prstGeom prst="rect">
            <a:avLst/>
          </a:prstGeom>
        </p:spPr>
        <p:txBody>
          <a:bodyPr>
            <a:spAutoFit/>
          </a:bodyPr>
          <a:lstStyle/>
          <a:p>
            <a:r>
              <a:rPr lang="en-US" dirty="0">
                <a:solidFill>
                  <a:srgbClr val="000000"/>
                </a:solidFill>
                <a:latin typeface="Calibri" panose="020F0502020204030204" pitchFamily="34" charset="0"/>
              </a:rPr>
              <a:t>`Just understanding and talking about what happened` / `Yeah I feel calmer and know that support isn't bad and there are actually sound people who get it`. </a:t>
            </a:r>
            <a:endParaRPr lang="en-GB" dirty="0"/>
          </a:p>
        </p:txBody>
      </p:sp>
      <p:sp>
        <p:nvSpPr>
          <p:cNvPr id="6" name="Rectangle 5"/>
          <p:cNvSpPr/>
          <p:nvPr/>
        </p:nvSpPr>
        <p:spPr>
          <a:xfrm>
            <a:off x="385741" y="5600903"/>
            <a:ext cx="6096000" cy="646331"/>
          </a:xfrm>
          <a:prstGeom prst="rect">
            <a:avLst/>
          </a:prstGeom>
        </p:spPr>
        <p:txBody>
          <a:bodyPr>
            <a:spAutoFit/>
          </a:bodyPr>
          <a:lstStyle/>
          <a:p>
            <a:r>
              <a:rPr lang="en-US" dirty="0">
                <a:solidFill>
                  <a:srgbClr val="FF0000"/>
                </a:solidFill>
                <a:latin typeface="Calibri" panose="020F0502020204030204" pitchFamily="34" charset="0"/>
              </a:rPr>
              <a:t>`Mum trying to off herself and how dad has treated me and being able to accept it and get help`. </a:t>
            </a:r>
            <a:endParaRPr lang="en-GB" dirty="0">
              <a:solidFill>
                <a:srgbClr val="FF0000"/>
              </a:solidFill>
            </a:endParaRPr>
          </a:p>
        </p:txBody>
      </p:sp>
      <p:sp>
        <p:nvSpPr>
          <p:cNvPr id="7" name="Rectangle 6"/>
          <p:cNvSpPr/>
          <p:nvPr/>
        </p:nvSpPr>
        <p:spPr>
          <a:xfrm>
            <a:off x="7171598" y="1556839"/>
            <a:ext cx="5020402" cy="1200329"/>
          </a:xfrm>
          <a:prstGeom prst="rect">
            <a:avLst/>
          </a:prstGeom>
        </p:spPr>
        <p:txBody>
          <a:bodyPr wrap="square">
            <a:spAutoFit/>
          </a:bodyPr>
          <a:lstStyle/>
          <a:p>
            <a:r>
              <a:rPr lang="en-US" dirty="0">
                <a:solidFill>
                  <a:srgbClr val="FF0000"/>
                </a:solidFill>
                <a:latin typeface="Calibri" panose="020F0502020204030204" pitchFamily="34" charset="0"/>
              </a:rPr>
              <a:t>`It been helpful speaking to someone and that I spoke to you and you sorted out me moving  to </a:t>
            </a:r>
            <a:r>
              <a:rPr lang="en-US" dirty="0" err="1">
                <a:solidFill>
                  <a:srgbClr val="FF0000"/>
                </a:solidFill>
                <a:latin typeface="Calibri" panose="020F0502020204030204" pitchFamily="34" charset="0"/>
              </a:rPr>
              <a:t>Ap</a:t>
            </a:r>
            <a:r>
              <a:rPr lang="en-US" dirty="0">
                <a:solidFill>
                  <a:srgbClr val="FF0000"/>
                </a:solidFill>
                <a:latin typeface="Calibri" panose="020F0502020204030204" pitchFamily="34" charset="0"/>
              </a:rPr>
              <a:t> (schools alternative provision) instead of being kicked out of school`. </a:t>
            </a:r>
            <a:endParaRPr lang="en-GB" dirty="0">
              <a:solidFill>
                <a:srgbClr val="FF0000"/>
              </a:solidFill>
            </a:endParaRPr>
          </a:p>
        </p:txBody>
      </p:sp>
      <p:sp>
        <p:nvSpPr>
          <p:cNvPr id="8" name="Rectangle 7"/>
          <p:cNvSpPr/>
          <p:nvPr/>
        </p:nvSpPr>
        <p:spPr>
          <a:xfrm>
            <a:off x="7171598" y="2757168"/>
            <a:ext cx="4863383" cy="646331"/>
          </a:xfrm>
          <a:prstGeom prst="rect">
            <a:avLst/>
          </a:prstGeom>
        </p:spPr>
        <p:txBody>
          <a:bodyPr wrap="square">
            <a:spAutoFit/>
          </a:bodyPr>
          <a:lstStyle/>
          <a:p>
            <a:r>
              <a:rPr lang="en-US" dirty="0"/>
              <a:t>`How to manage abusive relationships and how to find help if needed`. </a:t>
            </a:r>
            <a:endParaRPr lang="en-GB" dirty="0"/>
          </a:p>
        </p:txBody>
      </p:sp>
      <p:sp>
        <p:nvSpPr>
          <p:cNvPr id="9" name="Rectangle 8"/>
          <p:cNvSpPr/>
          <p:nvPr/>
        </p:nvSpPr>
        <p:spPr>
          <a:xfrm>
            <a:off x="7171598" y="3422087"/>
            <a:ext cx="4682836" cy="923330"/>
          </a:xfrm>
          <a:prstGeom prst="rect">
            <a:avLst/>
          </a:prstGeom>
        </p:spPr>
        <p:txBody>
          <a:bodyPr wrap="square">
            <a:spAutoFit/>
          </a:bodyPr>
          <a:lstStyle/>
          <a:p>
            <a:r>
              <a:rPr lang="en-US" dirty="0"/>
              <a:t>`The safety was the most useful` / `I am more confident with my right and wrong` / `someone has helped me with my anger and rights`. </a:t>
            </a:r>
            <a:endParaRPr lang="en-GB" dirty="0"/>
          </a:p>
        </p:txBody>
      </p:sp>
      <p:sp>
        <p:nvSpPr>
          <p:cNvPr id="10" name="Rectangle 9"/>
          <p:cNvSpPr/>
          <p:nvPr/>
        </p:nvSpPr>
        <p:spPr>
          <a:xfrm>
            <a:off x="385741" y="6339567"/>
            <a:ext cx="4418454" cy="369332"/>
          </a:xfrm>
          <a:prstGeom prst="rect">
            <a:avLst/>
          </a:prstGeom>
        </p:spPr>
        <p:txBody>
          <a:bodyPr wrap="none">
            <a:spAutoFit/>
          </a:bodyPr>
          <a:lstStyle/>
          <a:p>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`Made me look forward to coming to school`.</a:t>
            </a:r>
            <a:endParaRPr lang="en-GB" dirty="0">
              <a:solidFill>
                <a:srgbClr val="FF0000"/>
              </a:solidFill>
            </a:endParaRPr>
          </a:p>
        </p:txBody>
      </p:sp>
      <p:sp>
        <p:nvSpPr>
          <p:cNvPr id="11" name="Rectangle 10"/>
          <p:cNvSpPr/>
          <p:nvPr/>
        </p:nvSpPr>
        <p:spPr>
          <a:xfrm>
            <a:off x="387053" y="2009591"/>
            <a:ext cx="6475565" cy="923330"/>
          </a:xfrm>
          <a:prstGeom prst="rect">
            <a:avLst/>
          </a:prstGeom>
        </p:spPr>
        <p:txBody>
          <a:bodyPr wrap="square">
            <a:spAutoFit/>
          </a:bodyPr>
          <a:lstStyle/>
          <a:p>
            <a:r>
              <a:rPr lang="en-US" dirty="0"/>
              <a:t>I have learnt and remember the number for silent solution. I know my rights and I liked coming to the group it was really fun and enjoyed the games. </a:t>
            </a:r>
            <a:endParaRPr lang="en-GB" dirty="0"/>
          </a:p>
        </p:txBody>
      </p:sp>
      <p:sp>
        <p:nvSpPr>
          <p:cNvPr id="12" name="Rectangle 11"/>
          <p:cNvSpPr/>
          <p:nvPr/>
        </p:nvSpPr>
        <p:spPr>
          <a:xfrm>
            <a:off x="7171598" y="4326829"/>
            <a:ext cx="4849091" cy="1200329"/>
          </a:xfrm>
          <a:prstGeom prst="rect">
            <a:avLst/>
          </a:prstGeom>
        </p:spPr>
        <p:txBody>
          <a:bodyPr wrap="square">
            <a:spAutoFit/>
          </a:bodyPr>
          <a:lstStyle/>
          <a:p>
            <a:r>
              <a:rPr lang="en-US" dirty="0">
                <a:solidFill>
                  <a:srgbClr val="FF0000"/>
                </a:solidFill>
              </a:rPr>
              <a:t>I know what domestic abuse is now and I never used to go to anyone and was just getting used to [teacher] I have a good relationship with her after this and can use her in school to talk about things.</a:t>
            </a:r>
            <a:endParaRPr lang="en-GB" dirty="0">
              <a:solidFill>
                <a:srgbClr val="FF0000"/>
              </a:solidFill>
            </a:endParaRPr>
          </a:p>
        </p:txBody>
      </p:sp>
    </p:spTree>
    <p:extLst>
      <p:ext uri="{BB962C8B-B14F-4D97-AF65-F5344CB8AC3E}">
        <p14:creationId xmlns:p14="http://schemas.microsoft.com/office/powerpoint/2010/main" val="2235972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4763" y="1519893"/>
            <a:ext cx="3888605" cy="584775"/>
          </a:xfrm>
          <a:prstGeom prst="rect">
            <a:avLst/>
          </a:prstGeom>
          <a:noFill/>
        </p:spPr>
        <p:txBody>
          <a:bodyPr wrap="square" rtlCol="0">
            <a:spAutoFit/>
          </a:bodyPr>
          <a:lstStyle/>
          <a:p>
            <a:r>
              <a:rPr lang="en-GB" sz="3200" dirty="0"/>
              <a:t>Schools Review:</a:t>
            </a:r>
          </a:p>
        </p:txBody>
      </p:sp>
      <p:sp>
        <p:nvSpPr>
          <p:cNvPr id="2" name="Rectangle 1"/>
          <p:cNvSpPr/>
          <p:nvPr/>
        </p:nvSpPr>
        <p:spPr>
          <a:xfrm>
            <a:off x="414763" y="2443223"/>
            <a:ext cx="4517455" cy="3416320"/>
          </a:xfrm>
          <a:prstGeom prst="rect">
            <a:avLst/>
          </a:prstGeom>
        </p:spPr>
        <p:txBody>
          <a:bodyPr wrap="square">
            <a:spAutoFit/>
          </a:bodyPr>
          <a:lstStyle/>
          <a:p>
            <a:r>
              <a:rPr lang="en-US" dirty="0"/>
              <a:t>`Speaking with the students individually each said they were happy to have taken part and feel they are now better equipped to move forward. Those who took part would not normally spend time in each other's company but through completing the course realized they were able to engage with others out of their circle of friends. It showed them we are not alone in dealing with upsetting situations but that we can get along with the least likely of people and support each other through difficult times` Teacher - North Lancashire.</a:t>
            </a:r>
            <a:endParaRPr lang="en-GB" dirty="0"/>
          </a:p>
        </p:txBody>
      </p:sp>
      <p:sp>
        <p:nvSpPr>
          <p:cNvPr id="4" name="Rectangle 3"/>
          <p:cNvSpPr/>
          <p:nvPr/>
        </p:nvSpPr>
        <p:spPr>
          <a:xfrm>
            <a:off x="6289964" y="1649202"/>
            <a:ext cx="5137215" cy="1200329"/>
          </a:xfrm>
          <a:prstGeom prst="rect">
            <a:avLst/>
          </a:prstGeom>
        </p:spPr>
        <p:txBody>
          <a:bodyPr wrap="square">
            <a:spAutoFit/>
          </a:bodyPr>
          <a:lstStyle/>
          <a:p>
            <a:r>
              <a:rPr lang="en-US" dirty="0"/>
              <a:t>`I have found Emma to be approachable and flexible where needed she has a really positive relationship with the YP and it is clear that they feel at ease in the sessions` Teacher - East Lancashire.</a:t>
            </a:r>
            <a:endParaRPr lang="en-GB" dirty="0"/>
          </a:p>
        </p:txBody>
      </p:sp>
      <p:sp>
        <p:nvSpPr>
          <p:cNvPr id="6" name="Rectangle 5"/>
          <p:cNvSpPr/>
          <p:nvPr/>
        </p:nvSpPr>
        <p:spPr>
          <a:xfrm>
            <a:off x="5997120" y="3255839"/>
            <a:ext cx="5151170" cy="2308324"/>
          </a:xfrm>
          <a:prstGeom prst="rect">
            <a:avLst/>
          </a:prstGeom>
        </p:spPr>
        <p:txBody>
          <a:bodyPr wrap="square">
            <a:spAutoFit/>
          </a:bodyPr>
          <a:lstStyle/>
          <a:p>
            <a:pPr>
              <a:spcAft>
                <a:spcPts val="0"/>
              </a:spcAft>
            </a:pPr>
            <a:r>
              <a:rPr lang="en-GB" dirty="0">
                <a:latin typeface="Calibri" panose="020F0502020204030204" pitchFamily="34" charset="0"/>
                <a:ea typeface="Calibri" panose="020F0502020204030204" pitchFamily="34" charset="0"/>
              </a:rPr>
              <a:t>`I think all of the children who have come to this have gained something from it individually. Especially like the Passive, Aggressive assertive, they don’t always understand that being passive can lead to them being taken for granted and I know if I had had that session when I was younger it would have shaped me completely differently whilst growing up` Teacher - East Lancashire. </a:t>
            </a:r>
          </a:p>
        </p:txBody>
      </p:sp>
    </p:spTree>
    <p:extLst>
      <p:ext uri="{BB962C8B-B14F-4D97-AF65-F5344CB8AC3E}">
        <p14:creationId xmlns:p14="http://schemas.microsoft.com/office/powerpoint/2010/main" val="2792177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227259"/>
            <a:ext cx="11887200" cy="3560975"/>
          </a:xfrm>
          <a:prstGeom prst="rect">
            <a:avLst/>
          </a:prstGeom>
        </p:spPr>
        <p:txBody>
          <a:bodyPr wrap="square">
            <a:spAutoFit/>
          </a:bodyPr>
          <a:lstStyle/>
          <a:p>
            <a:pPr>
              <a:lnSpc>
                <a:spcPct val="115000"/>
              </a:lnSpc>
              <a:spcAft>
                <a:spcPts val="0"/>
              </a:spcAft>
            </a:pPr>
            <a:r>
              <a:rPr lang="en-GB" sz="1400" dirty="0">
                <a:latin typeface="Calibri" panose="020F0502020204030204" pitchFamily="34" charset="0"/>
                <a:ea typeface="Calibri" panose="020F0502020204030204" pitchFamily="34" charset="0"/>
                <a:cs typeface="Times New Roman" panose="02020603050405020304" pitchFamily="18" charset="0"/>
              </a:rPr>
              <a:t>As a VS Volunteer, I have just completed my first NEST programme delivered [in an East Lancashire School] by Emma Robinson. I believed that my role was to support Emma in any way that was appropriate, and to learn from the experience to make myself increasingly useful to NEST in the future! I was very fortunate to be paired up with Emma; she is brilliant with the young people.</a:t>
            </a:r>
          </a:p>
          <a:p>
            <a:pPr>
              <a:lnSpc>
                <a:spcPct val="115000"/>
              </a:lnSpc>
              <a:spcAft>
                <a:spcPts val="0"/>
              </a:spcAft>
            </a:pPr>
            <a:r>
              <a:rPr lang="en-GB"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r>
              <a:rPr lang="en-GB" sz="1400" dirty="0">
                <a:latin typeface="Calibri" panose="020F0502020204030204" pitchFamily="34" charset="0"/>
                <a:ea typeface="Calibri" panose="020F0502020204030204" pitchFamily="34" charset="0"/>
                <a:cs typeface="Times New Roman" panose="02020603050405020304" pitchFamily="18" charset="0"/>
              </a:rPr>
              <a:t>Initially, I did have a few reservations about the project. For a start, I didn’t like the idea of siblings being in the same group. In my experience, older siblings have a tendency to inhibit or undermine younger ones. I was also unsure about the mix of ages, and the very short length of the programme. </a:t>
            </a:r>
          </a:p>
          <a:p>
            <a:pPr>
              <a:lnSpc>
                <a:spcPct val="115000"/>
              </a:lnSpc>
              <a:spcAft>
                <a:spcPts val="0"/>
              </a:spcAft>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400" dirty="0">
                <a:latin typeface="Calibri" panose="020F0502020204030204" pitchFamily="34" charset="0"/>
                <a:ea typeface="Calibri" panose="020F0502020204030204" pitchFamily="34" charset="0"/>
                <a:cs typeface="Times New Roman" panose="02020603050405020304" pitchFamily="18" charset="0"/>
              </a:rPr>
              <a:t>However, I was truly amazed by the distance covered from the first to the last of these sessions. In the early weeks, the group was quiet and subdued. Emma steadily drew out each child using a range of activities based on a weekly theme. This was done with humour and empathy. It was very evident that the children quickly came to value this time and space where they were not judged and where they clearly felt comfortable with us.  </a:t>
            </a:r>
          </a:p>
          <a:p>
            <a:pPr>
              <a:lnSpc>
                <a:spcPct val="115000"/>
              </a:lnSpc>
              <a:spcAft>
                <a:spcPts val="0"/>
              </a:spcAft>
            </a:pPr>
            <a:r>
              <a:rPr lang="en-GB"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r>
              <a:rPr lang="en-GB" sz="1400" dirty="0">
                <a:latin typeface="Calibri" panose="020F0502020204030204" pitchFamily="34" charset="0"/>
                <a:ea typeface="Calibri" panose="020F0502020204030204" pitchFamily="34" charset="0"/>
                <a:cs typeface="Times New Roman" panose="02020603050405020304" pitchFamily="18" charset="0"/>
              </a:rPr>
              <a:t>Observing more than delivering, I was able to see the very real changes in body language and confidence. By the end, friendships within the group were formed, and the atmosphere was entirely different to the first few sessions with smiles and laughter becoming the norm. I know that their problems remain the same but the programme went further than I had imagined possible in helping these young people to develop coping skills. </a:t>
            </a:r>
          </a:p>
        </p:txBody>
      </p:sp>
      <p:sp>
        <p:nvSpPr>
          <p:cNvPr id="3" name="TextBox 2"/>
          <p:cNvSpPr txBox="1"/>
          <p:nvPr/>
        </p:nvSpPr>
        <p:spPr>
          <a:xfrm>
            <a:off x="414763" y="1519893"/>
            <a:ext cx="3888605" cy="584775"/>
          </a:xfrm>
          <a:prstGeom prst="rect">
            <a:avLst/>
          </a:prstGeom>
          <a:noFill/>
        </p:spPr>
        <p:txBody>
          <a:bodyPr wrap="square" rtlCol="0">
            <a:spAutoFit/>
          </a:bodyPr>
          <a:lstStyle/>
          <a:p>
            <a:r>
              <a:rPr lang="en-GB" sz="3200" dirty="0"/>
              <a:t>Volunteer Review:</a:t>
            </a:r>
          </a:p>
        </p:txBody>
      </p:sp>
    </p:spTree>
    <p:extLst>
      <p:ext uri="{BB962C8B-B14F-4D97-AF65-F5344CB8AC3E}">
        <p14:creationId xmlns:p14="http://schemas.microsoft.com/office/powerpoint/2010/main" val="1439710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5822" y="1345327"/>
            <a:ext cx="3888605" cy="584775"/>
          </a:xfrm>
          <a:prstGeom prst="rect">
            <a:avLst/>
          </a:prstGeom>
          <a:noFill/>
        </p:spPr>
        <p:txBody>
          <a:bodyPr wrap="square" rtlCol="0">
            <a:spAutoFit/>
          </a:bodyPr>
          <a:lstStyle/>
          <a:p>
            <a:r>
              <a:rPr lang="en-GB" sz="3200" dirty="0"/>
              <a:t>Next</a:t>
            </a:r>
          </a:p>
        </p:txBody>
      </p:sp>
      <p:sp>
        <p:nvSpPr>
          <p:cNvPr id="4" name="TextBox 3"/>
          <p:cNvSpPr txBox="1"/>
          <p:nvPr/>
        </p:nvSpPr>
        <p:spPr>
          <a:xfrm>
            <a:off x="2277687" y="1930102"/>
            <a:ext cx="7739149" cy="3693319"/>
          </a:xfrm>
          <a:prstGeom prst="rect">
            <a:avLst/>
          </a:prstGeom>
          <a:noFill/>
        </p:spPr>
        <p:txBody>
          <a:bodyPr wrap="square" rtlCol="0">
            <a:spAutoFit/>
          </a:bodyPr>
          <a:lstStyle/>
          <a:p>
            <a:pPr marL="285750" indent="-285750">
              <a:buFont typeface="Arial" panose="020B0604020202020204" pitchFamily="34" charset="0"/>
              <a:buChar char="•"/>
            </a:pPr>
            <a:r>
              <a:rPr lang="en-GB" dirty="0"/>
              <a:t>We are collecting referrals now for September start.</a:t>
            </a:r>
          </a:p>
          <a:p>
            <a:endParaRPr lang="en-GB" dirty="0"/>
          </a:p>
          <a:p>
            <a:pPr marL="285750" indent="-285750">
              <a:buFont typeface="Arial" panose="020B0604020202020204" pitchFamily="34" charset="0"/>
              <a:buChar char="•"/>
            </a:pPr>
            <a:r>
              <a:rPr lang="en-GB" dirty="0"/>
              <a:t>Over the summer the team will assess and allocate cases.</a:t>
            </a:r>
          </a:p>
          <a:p>
            <a:endParaRPr lang="en-GB" dirty="0"/>
          </a:p>
          <a:p>
            <a:pPr marL="285750" indent="-285750">
              <a:buFont typeface="Arial" panose="020B0604020202020204" pitchFamily="34" charset="0"/>
              <a:buChar char="•"/>
            </a:pPr>
            <a:r>
              <a:rPr lang="en-GB" dirty="0"/>
              <a:t>Engaging Faith and Private schools to increase delivery of the program on the new academic year.</a:t>
            </a:r>
          </a:p>
          <a:p>
            <a:endParaRPr lang="en-GB" dirty="0"/>
          </a:p>
          <a:p>
            <a:pPr marL="285750" indent="-285750">
              <a:buFont typeface="Arial" panose="020B0604020202020204" pitchFamily="34" charset="0"/>
              <a:buChar char="•"/>
            </a:pPr>
            <a:r>
              <a:rPr lang="en-GB" dirty="0"/>
              <a:t>Consulting with young people around these outcomes and our good to great focus.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Remaining committed to all our secondary settings and promoting the program via our news letter and regular contact.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11100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669413" y="3005701"/>
            <a:ext cx="5740400" cy="3422650"/>
          </a:xfrm>
          <a:prstGeom prst="rect">
            <a:avLst/>
          </a:prstGeom>
        </p:spPr>
      </p:pic>
      <p:sp>
        <p:nvSpPr>
          <p:cNvPr id="11" name="TextBox 10"/>
          <p:cNvSpPr txBox="1"/>
          <p:nvPr/>
        </p:nvSpPr>
        <p:spPr>
          <a:xfrm>
            <a:off x="492433" y="1661651"/>
            <a:ext cx="9988755" cy="369332"/>
          </a:xfrm>
          <a:prstGeom prst="rect">
            <a:avLst/>
          </a:prstGeom>
          <a:noFill/>
        </p:spPr>
        <p:txBody>
          <a:bodyPr wrap="square" rtlCol="0">
            <a:spAutoFit/>
          </a:bodyPr>
          <a:lstStyle/>
          <a:p>
            <a:r>
              <a:rPr lang="en-GB" dirty="0"/>
              <a:t>Any questions please contact me direct, </a:t>
            </a:r>
          </a:p>
        </p:txBody>
      </p:sp>
    </p:spTree>
    <p:extLst>
      <p:ext uri="{BB962C8B-B14F-4D97-AF65-F5344CB8AC3E}">
        <p14:creationId xmlns:p14="http://schemas.microsoft.com/office/powerpoint/2010/main" val="258249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63917" y="195714"/>
            <a:ext cx="3929282" cy="943278"/>
          </a:xfrm>
          <a:prstGeom prst="rect">
            <a:avLst/>
          </a:prstGeom>
          <a:solidFill>
            <a:srgbClr val="E600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t>The Team</a:t>
            </a:r>
          </a:p>
        </p:txBody>
      </p:sp>
      <p:sp>
        <p:nvSpPr>
          <p:cNvPr id="29" name="TextBox 28"/>
          <p:cNvSpPr txBox="1"/>
          <p:nvPr/>
        </p:nvSpPr>
        <p:spPr>
          <a:xfrm>
            <a:off x="557425" y="1514583"/>
            <a:ext cx="5068029" cy="2308324"/>
          </a:xfrm>
          <a:prstGeom prst="rect">
            <a:avLst/>
          </a:prstGeom>
          <a:noFill/>
        </p:spPr>
        <p:txBody>
          <a:bodyPr wrap="square" rtlCol="0">
            <a:spAutoFit/>
          </a:bodyPr>
          <a:lstStyle/>
          <a:p>
            <a:r>
              <a:rPr lang="en-GB" dirty="0"/>
              <a:t>Rowan Cleet - Senior Domestic Abuse Practitioner </a:t>
            </a:r>
          </a:p>
          <a:p>
            <a:r>
              <a:rPr lang="en-GB" dirty="0"/>
              <a:t>Karen Thomas - Domestic Abuse Practitioner </a:t>
            </a:r>
          </a:p>
          <a:p>
            <a:r>
              <a:rPr lang="en-GB" dirty="0"/>
              <a:t>Emma Robinson - Domestic Abuse Practitioner </a:t>
            </a:r>
          </a:p>
          <a:p>
            <a:r>
              <a:rPr lang="en-GB" dirty="0"/>
              <a:t>Wendy Fisher-Hetherington - Domestic Abuse Practitioner </a:t>
            </a:r>
          </a:p>
          <a:p>
            <a:r>
              <a:rPr lang="en-GB" dirty="0"/>
              <a:t>Mandy Crossley - Domestic Abuse Practitioner</a:t>
            </a:r>
          </a:p>
          <a:p>
            <a:r>
              <a:rPr lang="en-GB" dirty="0"/>
              <a:t>Laura Henderson – Domestic Abuse Practitioner</a:t>
            </a:r>
          </a:p>
          <a:p>
            <a:endParaRPr lang="en-GB" dirty="0"/>
          </a:p>
        </p:txBody>
      </p:sp>
      <p:pic>
        <p:nvPicPr>
          <p:cNvPr id="1026" name="Picture 13" descr="8C5D107F_C97C5082-1B71-4C54-A287-B305C04F9D74 (0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5743565" y="3148812"/>
            <a:ext cx="920750" cy="889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2" descr="Mandy P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62385" y="3091896"/>
            <a:ext cx="785748" cy="9398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
          <p:cNvSpPr>
            <a:spLocks noChangeArrowheads="1"/>
          </p:cNvSpPr>
          <p:nvPr/>
        </p:nvSpPr>
        <p:spPr bwMode="auto">
          <a:xfrm>
            <a:off x="5733047" y="4056077"/>
            <a:ext cx="2308800"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Wendy Fisher-Hetherington </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South Lancashire</a:t>
            </a:r>
            <a:endParaRPr kumimoji="0" lang="en-GB" altLang="en-US" sz="800" b="0" i="0" u="none" strike="noStrike" cap="none" normalizeH="0" baseline="0" dirty="0">
              <a:ln>
                <a:noFill/>
              </a:ln>
              <a:solidFill>
                <a:schemeClr val="tx1"/>
              </a:solidFill>
              <a:effectLst/>
            </a:endParaRPr>
          </a:p>
        </p:txBody>
      </p:sp>
      <p:sp>
        <p:nvSpPr>
          <p:cNvPr id="8" name="Rectangle 5"/>
          <p:cNvSpPr>
            <a:spLocks noChangeArrowheads="1"/>
          </p:cNvSpPr>
          <p:nvPr/>
        </p:nvSpPr>
        <p:spPr bwMode="auto">
          <a:xfrm>
            <a:off x="7450502" y="4051296"/>
            <a:ext cx="22221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Mandy Crossley </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South Lancashire</a:t>
            </a:r>
            <a:endParaRPr kumimoji="0" lang="en-GB" altLang="en-US" sz="800" b="0" i="0" u="none" strike="noStrike" cap="none" normalizeH="0" baseline="0" dirty="0">
              <a:ln>
                <a:noFill/>
              </a:ln>
              <a:solidFill>
                <a:schemeClr val="tx1"/>
              </a:solidFill>
              <a:effectLst/>
            </a:endParaRPr>
          </a:p>
        </p:txBody>
      </p:sp>
      <p:pic>
        <p:nvPicPr>
          <p:cNvPr id="1032" name="Picture 4" descr="Rowan Pi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9284" y="1599588"/>
            <a:ext cx="828313" cy="9906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8" descr="Emma pic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65749" y="1595822"/>
            <a:ext cx="818984" cy="9981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1" descr="Pic Kare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6944548" y="1705773"/>
            <a:ext cx="984250" cy="78998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6497052" y="10573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10"/>
          <p:cNvSpPr>
            <a:spLocks noChangeArrowheads="1"/>
          </p:cNvSpPr>
          <p:nvPr/>
        </p:nvSpPr>
        <p:spPr bwMode="auto">
          <a:xfrm>
            <a:off x="5718514" y="2607688"/>
            <a:ext cx="11134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Rowan Cleet</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a:ln>
                <a:noFill/>
              </a:ln>
              <a:solidFill>
                <a:schemeClr val="tx1"/>
              </a:solidFill>
              <a:effectLst/>
            </a:endParaRPr>
          </a:p>
        </p:txBody>
      </p:sp>
      <p:sp>
        <p:nvSpPr>
          <p:cNvPr id="11" name="Rectangle 11"/>
          <p:cNvSpPr>
            <a:spLocks noChangeArrowheads="1"/>
          </p:cNvSpPr>
          <p:nvPr/>
        </p:nvSpPr>
        <p:spPr bwMode="auto">
          <a:xfrm>
            <a:off x="8196122" y="2596555"/>
            <a:ext cx="16255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Emma Robinson</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East Lancashire </a:t>
            </a:r>
            <a:endParaRPr kumimoji="0" lang="en-GB" altLang="en-US" sz="800" b="0" i="0" u="none" strike="noStrike" cap="none" normalizeH="0" baseline="0" dirty="0">
              <a:ln>
                <a:noFill/>
              </a:ln>
              <a:solidFill>
                <a:schemeClr val="tx1"/>
              </a:solidFill>
              <a:effectLst/>
            </a:endParaRPr>
          </a:p>
        </p:txBody>
      </p:sp>
      <p:sp>
        <p:nvSpPr>
          <p:cNvPr id="12" name="Rectangle 12"/>
          <p:cNvSpPr>
            <a:spLocks noChangeArrowheads="1"/>
          </p:cNvSpPr>
          <p:nvPr/>
        </p:nvSpPr>
        <p:spPr bwMode="auto">
          <a:xfrm>
            <a:off x="6950397" y="2589493"/>
            <a:ext cx="12239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Karen Thomas</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East Lancashire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5721406" y="4620741"/>
            <a:ext cx="974335" cy="756983"/>
          </a:xfrm>
          <a:prstGeom prst="rect">
            <a:avLst/>
          </a:prstGeom>
        </p:spPr>
      </p:pic>
      <p:sp>
        <p:nvSpPr>
          <p:cNvPr id="16" name="Rectangle 4"/>
          <p:cNvSpPr>
            <a:spLocks noChangeArrowheads="1"/>
          </p:cNvSpPr>
          <p:nvPr/>
        </p:nvSpPr>
        <p:spPr bwMode="auto">
          <a:xfrm>
            <a:off x="5718514" y="5486400"/>
            <a:ext cx="2308800"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900" dirty="0">
                <a:latin typeface="Arial Rounded MT Bold" panose="020F0704030504030204" pitchFamily="34" charset="0"/>
                <a:ea typeface="Calibri" panose="020F0502020204030204" pitchFamily="34" charset="0"/>
              </a:rPr>
              <a:t>Laura Henderson</a:t>
            </a:r>
            <a:r>
              <a:rPr kumimoji="0" lang="en-GB" altLang="en-US" sz="9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rPr>
              <a:t> </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latin typeface="Arial Rounded MT Bold" panose="020F0704030504030204" pitchFamily="34" charset="0"/>
              </a:rPr>
              <a:t>North Lancashire </a:t>
            </a:r>
            <a:endParaRPr kumimoji="0" lang="en-GB" altLang="en-US"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17368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8DE8A0D-9BE2-A571-0F0D-D123B1EF942A}"/>
              </a:ext>
            </a:extLst>
          </p:cNvPr>
          <p:cNvSpPr>
            <a:spLocks noGrp="1"/>
          </p:cNvSpPr>
          <p:nvPr>
            <p:ph type="title"/>
          </p:nvPr>
        </p:nvSpPr>
        <p:spPr>
          <a:xfrm>
            <a:off x="367063" y="3448148"/>
            <a:ext cx="8376950" cy="445371"/>
          </a:xfrm>
        </p:spPr>
        <p:txBody>
          <a:bodyPr vert="horz" lIns="0" tIns="0" rIns="0" bIns="0" anchor="t" anchorCtr="0">
            <a:noAutofit/>
          </a:bodyPr>
          <a:lstStyle/>
          <a:p>
            <a:pPr algn="l"/>
            <a:r>
              <a:rPr lang="en-US" sz="2400" dirty="0">
                <a:latin typeface="Trebuchet MS" panose="020B0603020202020204" pitchFamily="34" charset="0"/>
                <a:cs typeface="Arial" panose="020B0604020202020204" pitchFamily="34" charset="0"/>
              </a:rPr>
              <a:t>Common barriers for CYP’s engagement with support</a:t>
            </a:r>
          </a:p>
        </p:txBody>
      </p:sp>
      <p:sp>
        <p:nvSpPr>
          <p:cNvPr id="9" name="TextBox 8">
            <a:extLst>
              <a:ext uri="{FF2B5EF4-FFF2-40B4-BE49-F238E27FC236}">
                <a16:creationId xmlns:a16="http://schemas.microsoft.com/office/drawing/2014/main" id="{A00B9D2C-499D-5967-C1E8-4F751FC57AD4}"/>
              </a:ext>
            </a:extLst>
          </p:cNvPr>
          <p:cNvSpPr txBox="1"/>
          <p:nvPr/>
        </p:nvSpPr>
        <p:spPr>
          <a:xfrm>
            <a:off x="3033344" y="3984582"/>
            <a:ext cx="2002123" cy="584775"/>
          </a:xfrm>
          <a:prstGeom prst="rect">
            <a:avLst/>
          </a:prstGeom>
          <a:noFill/>
        </p:spPr>
        <p:txBody>
          <a:bodyPr wrap="square" rtlCol="0">
            <a:spAutoFit/>
          </a:bodyPr>
          <a:lstStyle/>
          <a:p>
            <a:r>
              <a:rPr lang="en-US" sz="1600" dirty="0">
                <a:latin typeface="Trebuchet MS" charset="0"/>
                <a:ea typeface="Trebuchet MS" charset="0"/>
                <a:cs typeface="Trebuchet MS" charset="0"/>
              </a:rPr>
              <a:t>Lack of knowledge about DA services </a:t>
            </a:r>
          </a:p>
        </p:txBody>
      </p:sp>
      <p:sp>
        <p:nvSpPr>
          <p:cNvPr id="11" name="TextBox 10">
            <a:extLst>
              <a:ext uri="{FF2B5EF4-FFF2-40B4-BE49-F238E27FC236}">
                <a16:creationId xmlns:a16="http://schemas.microsoft.com/office/drawing/2014/main" id="{0E9239A9-AB51-655E-13CC-B54DEB49915D}"/>
              </a:ext>
            </a:extLst>
          </p:cNvPr>
          <p:cNvSpPr txBox="1"/>
          <p:nvPr/>
        </p:nvSpPr>
        <p:spPr>
          <a:xfrm>
            <a:off x="5764128" y="3829201"/>
            <a:ext cx="1836219" cy="923330"/>
          </a:xfrm>
          <a:prstGeom prst="rect">
            <a:avLst/>
          </a:prstGeom>
          <a:noFill/>
        </p:spPr>
        <p:txBody>
          <a:bodyPr wrap="square">
            <a:spAutoFit/>
          </a:bodyPr>
          <a:lstStyle/>
          <a:p>
            <a:r>
              <a:rPr lang="en-GB" dirty="0"/>
              <a:t>Lack of insight into impact of witnessing DA</a:t>
            </a:r>
          </a:p>
        </p:txBody>
      </p:sp>
      <p:sp>
        <p:nvSpPr>
          <p:cNvPr id="12" name="TextBox 11">
            <a:extLst>
              <a:ext uri="{FF2B5EF4-FFF2-40B4-BE49-F238E27FC236}">
                <a16:creationId xmlns:a16="http://schemas.microsoft.com/office/drawing/2014/main" id="{066C1527-0A75-E125-34D1-E815E974403C}"/>
              </a:ext>
            </a:extLst>
          </p:cNvPr>
          <p:cNvSpPr txBox="1"/>
          <p:nvPr/>
        </p:nvSpPr>
        <p:spPr>
          <a:xfrm>
            <a:off x="8190462" y="3805765"/>
            <a:ext cx="2002124" cy="1077218"/>
          </a:xfrm>
          <a:prstGeom prst="rect">
            <a:avLst/>
          </a:prstGeom>
          <a:noFill/>
        </p:spPr>
        <p:txBody>
          <a:bodyPr wrap="square" rtlCol="0">
            <a:spAutoFit/>
          </a:bodyPr>
          <a:lstStyle/>
          <a:p>
            <a:pPr defTabSz="457200"/>
            <a:r>
              <a:rPr lang="en-US" sz="1600" dirty="0">
                <a:latin typeface="Trebuchet MS" charset="0"/>
                <a:ea typeface="Trebuchet MS" charset="0"/>
                <a:cs typeface="Trebuchet MS" charset="0"/>
              </a:rPr>
              <a:t>Timing and method of providing support by support services</a:t>
            </a:r>
          </a:p>
        </p:txBody>
      </p:sp>
      <p:sp>
        <p:nvSpPr>
          <p:cNvPr id="13" name="TextBox 12">
            <a:extLst>
              <a:ext uri="{FF2B5EF4-FFF2-40B4-BE49-F238E27FC236}">
                <a16:creationId xmlns:a16="http://schemas.microsoft.com/office/drawing/2014/main" id="{6E234114-72B5-ACF0-6E35-BE98C410C357}"/>
              </a:ext>
            </a:extLst>
          </p:cNvPr>
          <p:cNvSpPr txBox="1"/>
          <p:nvPr/>
        </p:nvSpPr>
        <p:spPr>
          <a:xfrm>
            <a:off x="419702" y="3988881"/>
            <a:ext cx="2162073" cy="661720"/>
          </a:xfrm>
          <a:prstGeom prst="rect">
            <a:avLst/>
          </a:prstGeom>
          <a:noFill/>
        </p:spPr>
        <p:txBody>
          <a:bodyPr wrap="square" rtlCol="0">
            <a:spAutoFit/>
          </a:bodyPr>
          <a:lstStyle/>
          <a:p>
            <a:r>
              <a:rPr lang="en-GB" dirty="0"/>
              <a:t>Victim Support identified:</a:t>
            </a:r>
          </a:p>
        </p:txBody>
      </p:sp>
      <p:sp>
        <p:nvSpPr>
          <p:cNvPr id="16" name="Title 1">
            <a:extLst>
              <a:ext uri="{FF2B5EF4-FFF2-40B4-BE49-F238E27FC236}">
                <a16:creationId xmlns:a16="http://schemas.microsoft.com/office/drawing/2014/main" id="{2E8124C2-76EA-AA0F-DFF0-464787D63408}"/>
              </a:ext>
            </a:extLst>
          </p:cNvPr>
          <p:cNvSpPr txBox="1">
            <a:spLocks/>
          </p:cNvSpPr>
          <p:nvPr/>
        </p:nvSpPr>
        <p:spPr>
          <a:xfrm>
            <a:off x="367063" y="1618471"/>
            <a:ext cx="8376950" cy="445371"/>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latin typeface="Trebuchet MS" panose="020B0603020202020204" pitchFamily="34" charset="0"/>
                <a:cs typeface="Arial" panose="020B0604020202020204" pitchFamily="34" charset="0"/>
              </a:rPr>
              <a:t>Acknowledged Impacts of witnessing DA</a:t>
            </a:r>
          </a:p>
        </p:txBody>
      </p:sp>
      <p:sp>
        <p:nvSpPr>
          <p:cNvPr id="18" name="TextBox 17">
            <a:extLst>
              <a:ext uri="{FF2B5EF4-FFF2-40B4-BE49-F238E27FC236}">
                <a16:creationId xmlns:a16="http://schemas.microsoft.com/office/drawing/2014/main" id="{243D4229-29B3-7ED5-682A-6DDC4454F211}"/>
              </a:ext>
            </a:extLst>
          </p:cNvPr>
          <p:cNvSpPr txBox="1"/>
          <p:nvPr/>
        </p:nvSpPr>
        <p:spPr>
          <a:xfrm>
            <a:off x="3171890" y="2139881"/>
            <a:ext cx="2266384" cy="923330"/>
          </a:xfrm>
          <a:prstGeom prst="rect">
            <a:avLst/>
          </a:prstGeom>
          <a:noFill/>
        </p:spPr>
        <p:txBody>
          <a:bodyPr wrap="square">
            <a:spAutoFit/>
          </a:bodyPr>
          <a:lstStyle/>
          <a:p>
            <a:r>
              <a:rPr lang="en-GB" dirty="0"/>
              <a:t>Emotional and psychological wellbeing</a:t>
            </a:r>
          </a:p>
        </p:txBody>
      </p:sp>
      <p:sp>
        <p:nvSpPr>
          <p:cNvPr id="19" name="TextBox 18">
            <a:extLst>
              <a:ext uri="{FF2B5EF4-FFF2-40B4-BE49-F238E27FC236}">
                <a16:creationId xmlns:a16="http://schemas.microsoft.com/office/drawing/2014/main" id="{0D0DFB4D-39B5-4941-101A-C7CAECD9D2D7}"/>
              </a:ext>
            </a:extLst>
          </p:cNvPr>
          <p:cNvSpPr txBox="1"/>
          <p:nvPr/>
        </p:nvSpPr>
        <p:spPr>
          <a:xfrm>
            <a:off x="419702" y="2176620"/>
            <a:ext cx="6204491" cy="369332"/>
          </a:xfrm>
          <a:prstGeom prst="rect">
            <a:avLst/>
          </a:prstGeom>
          <a:noFill/>
        </p:spPr>
        <p:txBody>
          <a:bodyPr wrap="square" rtlCol="0">
            <a:spAutoFit/>
          </a:bodyPr>
          <a:lstStyle/>
          <a:p>
            <a:r>
              <a:rPr lang="en-GB" dirty="0"/>
              <a:t>Victim Support identified:</a:t>
            </a:r>
          </a:p>
        </p:txBody>
      </p:sp>
      <p:sp>
        <p:nvSpPr>
          <p:cNvPr id="20" name="TextBox 19">
            <a:extLst>
              <a:ext uri="{FF2B5EF4-FFF2-40B4-BE49-F238E27FC236}">
                <a16:creationId xmlns:a16="http://schemas.microsoft.com/office/drawing/2014/main" id="{1E73B255-F453-AC33-D486-ED3287E87DC9}"/>
              </a:ext>
            </a:extLst>
          </p:cNvPr>
          <p:cNvSpPr txBox="1"/>
          <p:nvPr/>
        </p:nvSpPr>
        <p:spPr>
          <a:xfrm>
            <a:off x="5729049" y="2176620"/>
            <a:ext cx="1790287" cy="584775"/>
          </a:xfrm>
          <a:prstGeom prst="rect">
            <a:avLst/>
          </a:prstGeom>
          <a:noFill/>
        </p:spPr>
        <p:txBody>
          <a:bodyPr wrap="square" rtlCol="0">
            <a:spAutoFit/>
          </a:bodyPr>
          <a:lstStyle/>
          <a:p>
            <a:r>
              <a:rPr lang="en-US" sz="1600" dirty="0">
                <a:latin typeface="Trebuchet MS" charset="0"/>
                <a:ea typeface="Trebuchet MS" charset="0"/>
                <a:cs typeface="Trebuchet MS" charset="0"/>
              </a:rPr>
              <a:t>School performance</a:t>
            </a:r>
          </a:p>
        </p:txBody>
      </p:sp>
      <p:sp>
        <p:nvSpPr>
          <p:cNvPr id="22" name="TextBox 21">
            <a:extLst>
              <a:ext uri="{FF2B5EF4-FFF2-40B4-BE49-F238E27FC236}">
                <a16:creationId xmlns:a16="http://schemas.microsoft.com/office/drawing/2014/main" id="{5C4D5B25-202A-1DF2-2B61-8CDAB3FACAB1}"/>
              </a:ext>
            </a:extLst>
          </p:cNvPr>
          <p:cNvSpPr txBox="1"/>
          <p:nvPr/>
        </p:nvSpPr>
        <p:spPr>
          <a:xfrm>
            <a:off x="8190462" y="2208859"/>
            <a:ext cx="1918570" cy="584775"/>
          </a:xfrm>
          <a:prstGeom prst="rect">
            <a:avLst/>
          </a:prstGeom>
          <a:noFill/>
        </p:spPr>
        <p:txBody>
          <a:bodyPr wrap="square" rtlCol="0">
            <a:spAutoFit/>
          </a:bodyPr>
          <a:lstStyle/>
          <a:p>
            <a:r>
              <a:rPr lang="en-US" sz="1600" dirty="0">
                <a:latin typeface="Trebuchet MS" charset="0"/>
                <a:ea typeface="Trebuchet MS" charset="0"/>
                <a:cs typeface="Trebuchet MS" charset="0"/>
              </a:rPr>
              <a:t>Relationship with family and friends</a:t>
            </a:r>
          </a:p>
        </p:txBody>
      </p:sp>
      <p:sp>
        <p:nvSpPr>
          <p:cNvPr id="24" name="TextBox 23">
            <a:extLst>
              <a:ext uri="{FF2B5EF4-FFF2-40B4-BE49-F238E27FC236}">
                <a16:creationId xmlns:a16="http://schemas.microsoft.com/office/drawing/2014/main" id="{28C76F58-B1A7-9E9D-6771-9C1B989A1C2A}"/>
              </a:ext>
            </a:extLst>
          </p:cNvPr>
          <p:cNvSpPr txBox="1"/>
          <p:nvPr/>
        </p:nvSpPr>
        <p:spPr>
          <a:xfrm>
            <a:off x="367063" y="4971784"/>
            <a:ext cx="11347183" cy="923330"/>
          </a:xfrm>
          <a:prstGeom prst="rect">
            <a:avLst/>
          </a:prstGeom>
          <a:noFill/>
        </p:spPr>
        <p:txBody>
          <a:bodyPr wrap="square">
            <a:spAutoFit/>
          </a:bodyPr>
          <a:lstStyle/>
          <a:p>
            <a:r>
              <a:rPr lang="en-US" sz="1800" dirty="0" err="1">
                <a:latin typeface="Trebuchet MS"/>
                <a:cs typeface="Trebuchet MS"/>
              </a:rPr>
              <a:t>Ania</a:t>
            </a:r>
            <a:r>
              <a:rPr lang="en-US" sz="1800" dirty="0">
                <a:latin typeface="Trebuchet MS"/>
                <a:cs typeface="Trebuchet MS"/>
              </a:rPr>
              <a:t> </a:t>
            </a:r>
            <a:r>
              <a:rPr lang="en-US" sz="1800" dirty="0" err="1">
                <a:latin typeface="Trebuchet MS"/>
                <a:cs typeface="Trebuchet MS"/>
              </a:rPr>
              <a:t>Moroz</a:t>
            </a:r>
            <a:r>
              <a:rPr lang="en-US" sz="1800" dirty="0">
                <a:latin typeface="Trebuchet MS"/>
                <a:cs typeface="Trebuchet MS"/>
              </a:rPr>
              <a:t> (2021). Restoring </a:t>
            </a:r>
            <a:r>
              <a:rPr lang="en-US" dirty="0">
                <a:latin typeface="Trebuchet MS"/>
                <a:cs typeface="Trebuchet MS"/>
              </a:rPr>
              <a:t>t</a:t>
            </a:r>
            <a:r>
              <a:rPr lang="en-US" sz="1800" dirty="0">
                <a:latin typeface="Trebuchet MS"/>
                <a:cs typeface="Trebuchet MS"/>
              </a:rPr>
              <a:t>rust</a:t>
            </a:r>
            <a:r>
              <a:rPr lang="en-US" dirty="0">
                <a:latin typeface="Trebuchet MS"/>
                <a:cs typeface="Trebuchet MS"/>
              </a:rPr>
              <a:t>:</a:t>
            </a:r>
            <a:r>
              <a:rPr lang="en-US" sz="1800" dirty="0">
                <a:latin typeface="Trebuchet MS"/>
                <a:cs typeface="Trebuchet MS"/>
              </a:rPr>
              <a:t> </a:t>
            </a:r>
            <a:r>
              <a:rPr lang="en-US" dirty="0">
                <a:latin typeface="Trebuchet MS"/>
                <a:cs typeface="Trebuchet MS"/>
              </a:rPr>
              <a:t>c</a:t>
            </a:r>
            <a:r>
              <a:rPr lang="en-US" sz="1800" dirty="0">
                <a:latin typeface="Trebuchet MS"/>
                <a:cs typeface="Trebuchet MS"/>
              </a:rPr>
              <a:t>hildren witnessing domestic abuse. [Online]. </a:t>
            </a:r>
            <a:r>
              <a:rPr lang="en-US" dirty="0">
                <a:latin typeface="Trebuchet MS"/>
                <a:cs typeface="Trebuchet MS"/>
              </a:rPr>
              <a:t>Available at: </a:t>
            </a:r>
            <a:r>
              <a:rPr lang="en-US" dirty="0">
                <a:latin typeface="Trebuchet MS"/>
                <a:cs typeface="Trebuchet MS"/>
                <a:hlinkClick r:id="rId2"/>
              </a:rPr>
              <a:t>https://www.victimsupport.org.uk/wp-content/uploads/2021/10/Restoring_Trust_external-report.pdf</a:t>
            </a:r>
            <a:r>
              <a:rPr lang="en-US" dirty="0">
                <a:latin typeface="Trebuchet MS"/>
                <a:cs typeface="Trebuchet MS"/>
              </a:rPr>
              <a:t>.  Accessed 29 July 2022.  </a:t>
            </a:r>
            <a:endParaRPr lang="en-US" sz="1800" dirty="0">
              <a:latin typeface="Trebuchet MS"/>
              <a:cs typeface="Trebuchet MS"/>
            </a:endParaRPr>
          </a:p>
        </p:txBody>
      </p:sp>
    </p:spTree>
    <p:extLst>
      <p:ext uri="{BB962C8B-B14F-4D97-AF65-F5344CB8AC3E}">
        <p14:creationId xmlns:p14="http://schemas.microsoft.com/office/powerpoint/2010/main" val="264114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526655" y="3720062"/>
            <a:ext cx="10515600" cy="2149703"/>
          </a:xfrm>
        </p:spPr>
        <p:txBody>
          <a:bodyPr>
            <a:normAutofit/>
          </a:bodyPr>
          <a:lstStyle/>
          <a:p>
            <a:r>
              <a:rPr lang="en-GB" sz="1800" dirty="0"/>
              <a:t>Work to empower victims and witnesses of crime to enable them to cope </a:t>
            </a:r>
            <a:br>
              <a:rPr lang="en-GB" sz="1800" dirty="0"/>
            </a:br>
            <a:r>
              <a:rPr lang="en-GB" sz="1800" dirty="0"/>
              <a:t>and recover.</a:t>
            </a:r>
          </a:p>
          <a:p>
            <a:r>
              <a:rPr lang="en-GB" sz="1800" dirty="0"/>
              <a:t>Increase understanding of the impact of witnessing DA on CYP</a:t>
            </a:r>
          </a:p>
          <a:p>
            <a:r>
              <a:rPr lang="en-GB" sz="1800" dirty="0"/>
              <a:t>Increase understanding of any barriers to engagement with support services and respond.</a:t>
            </a:r>
          </a:p>
          <a:p>
            <a:r>
              <a:rPr lang="en-GB" sz="1800" dirty="0"/>
              <a:t>Explore and increase the understanding of CYP’s support needs and provide learnings as to what help will enable them to cope with the effects of witnessing the abuse and recover as much as possible.</a:t>
            </a:r>
          </a:p>
          <a:p>
            <a:endParaRPr lang="en-GB" sz="1800" dirty="0"/>
          </a:p>
          <a:p>
            <a:endParaRPr lang="en-US" sz="1800" dirty="0"/>
          </a:p>
        </p:txBody>
      </p:sp>
      <p:sp>
        <p:nvSpPr>
          <p:cNvPr id="11" name="TextBox 10"/>
          <p:cNvSpPr txBox="1"/>
          <p:nvPr/>
        </p:nvSpPr>
        <p:spPr>
          <a:xfrm>
            <a:off x="526655" y="1554780"/>
            <a:ext cx="3618224" cy="584775"/>
          </a:xfrm>
          <a:prstGeom prst="rect">
            <a:avLst/>
          </a:prstGeom>
          <a:noFill/>
        </p:spPr>
        <p:txBody>
          <a:bodyPr wrap="square" rtlCol="0">
            <a:spAutoFit/>
          </a:bodyPr>
          <a:lstStyle/>
          <a:p>
            <a:r>
              <a:rPr lang="en-GB" sz="3200" dirty="0"/>
              <a:t>What do we do:</a:t>
            </a:r>
          </a:p>
        </p:txBody>
      </p:sp>
      <p:sp>
        <p:nvSpPr>
          <p:cNvPr id="2" name="TextBox 1">
            <a:extLst>
              <a:ext uri="{FF2B5EF4-FFF2-40B4-BE49-F238E27FC236}">
                <a16:creationId xmlns:a16="http://schemas.microsoft.com/office/drawing/2014/main" id="{17D63CA1-AC5F-EA76-5029-96DF73CD022E}"/>
              </a:ext>
            </a:extLst>
          </p:cNvPr>
          <p:cNvSpPr txBox="1"/>
          <p:nvPr/>
        </p:nvSpPr>
        <p:spPr>
          <a:xfrm>
            <a:off x="584971" y="2199713"/>
            <a:ext cx="10560044" cy="2308324"/>
          </a:xfrm>
          <a:prstGeom prst="rect">
            <a:avLst/>
          </a:prstGeom>
          <a:noFill/>
        </p:spPr>
        <p:txBody>
          <a:bodyPr wrap="square" rtlCol="0">
            <a:spAutoFit/>
          </a:bodyPr>
          <a:lstStyle/>
          <a:p>
            <a:r>
              <a:rPr lang="en-GB" b="1" dirty="0"/>
              <a:t>Engage</a:t>
            </a:r>
            <a:r>
              <a:rPr lang="en-GB" dirty="0"/>
              <a:t>: to bring together and involve.</a:t>
            </a:r>
            <a:endParaRPr lang="en-GB" b="1" dirty="0"/>
          </a:p>
          <a:p>
            <a:endParaRPr lang="en-GB" b="1" dirty="0"/>
          </a:p>
          <a:p>
            <a:r>
              <a:rPr lang="en-GB" b="1" dirty="0"/>
              <a:t>Enable</a:t>
            </a:r>
            <a:r>
              <a:rPr lang="en-GB" dirty="0"/>
              <a:t>: Give permission or the right to do it. </a:t>
            </a:r>
          </a:p>
          <a:p>
            <a:endParaRPr lang="en-GB" dirty="0"/>
          </a:p>
          <a:p>
            <a:r>
              <a:rPr lang="en-GB" b="1" dirty="0"/>
              <a:t>Empower</a:t>
            </a:r>
            <a:r>
              <a:rPr lang="en-GB" dirty="0"/>
              <a:t>: to give authority or control.</a:t>
            </a:r>
          </a:p>
          <a:p>
            <a:endParaRPr lang="en-GB" dirty="0"/>
          </a:p>
          <a:p>
            <a:endParaRPr lang="en-GB" dirty="0"/>
          </a:p>
          <a:p>
            <a:endParaRPr lang="en-GB" dirty="0"/>
          </a:p>
        </p:txBody>
      </p:sp>
    </p:spTree>
    <p:extLst>
      <p:ext uri="{BB962C8B-B14F-4D97-AF65-F5344CB8AC3E}">
        <p14:creationId xmlns:p14="http://schemas.microsoft.com/office/powerpoint/2010/main" val="137432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FA82F2-F238-BFFD-6B07-4DD5A491C88E}"/>
              </a:ext>
            </a:extLst>
          </p:cNvPr>
          <p:cNvSpPr txBox="1"/>
          <p:nvPr/>
        </p:nvSpPr>
        <p:spPr>
          <a:xfrm>
            <a:off x="364228" y="1461839"/>
            <a:ext cx="3618224" cy="584775"/>
          </a:xfrm>
          <a:prstGeom prst="rect">
            <a:avLst/>
          </a:prstGeom>
          <a:noFill/>
        </p:spPr>
        <p:txBody>
          <a:bodyPr wrap="square" rtlCol="0">
            <a:spAutoFit/>
          </a:bodyPr>
          <a:lstStyle/>
          <a:p>
            <a:r>
              <a:rPr lang="en-GB" sz="3200" dirty="0"/>
              <a:t>How we do it:</a:t>
            </a:r>
          </a:p>
        </p:txBody>
      </p:sp>
      <p:sp>
        <p:nvSpPr>
          <p:cNvPr id="9" name="TextBox 8">
            <a:extLst>
              <a:ext uri="{FF2B5EF4-FFF2-40B4-BE49-F238E27FC236}">
                <a16:creationId xmlns:a16="http://schemas.microsoft.com/office/drawing/2014/main" id="{CB826C48-12CD-BB92-AA2C-3DEF1984ED26}"/>
              </a:ext>
            </a:extLst>
          </p:cNvPr>
          <p:cNvSpPr txBox="1"/>
          <p:nvPr/>
        </p:nvSpPr>
        <p:spPr>
          <a:xfrm>
            <a:off x="2899609" y="1461839"/>
            <a:ext cx="6063917" cy="5447645"/>
          </a:xfrm>
          <a:prstGeom prst="rect">
            <a:avLst/>
          </a:prstGeom>
          <a:noFill/>
        </p:spPr>
        <p:txBody>
          <a:bodyPr wrap="square" rtlCol="0">
            <a:spAutoFit/>
          </a:bodyPr>
          <a:lstStyle/>
          <a:p>
            <a:pPr algn="ctr"/>
            <a:r>
              <a:rPr lang="en-GB" sz="1200" dirty="0"/>
              <a:t>Session One - Introductions:</a:t>
            </a:r>
          </a:p>
          <a:p>
            <a:pPr algn="ctr"/>
            <a:r>
              <a:rPr lang="en-GB" sz="1200" dirty="0"/>
              <a:t>Program Induction</a:t>
            </a:r>
          </a:p>
          <a:p>
            <a:pPr algn="ctr"/>
            <a:r>
              <a:rPr lang="en-GB" sz="1200" dirty="0"/>
              <a:t>What is Domestic Abuse? </a:t>
            </a:r>
          </a:p>
          <a:p>
            <a:pPr algn="ctr"/>
            <a:r>
              <a:rPr lang="en-GB" sz="1200" dirty="0"/>
              <a:t>What is the Power and Control Wheel?</a:t>
            </a:r>
          </a:p>
          <a:p>
            <a:pPr algn="ctr"/>
            <a:endParaRPr lang="en-GB" sz="1200" dirty="0"/>
          </a:p>
          <a:p>
            <a:pPr algn="ctr"/>
            <a:r>
              <a:rPr lang="en-GB" sz="1200" dirty="0"/>
              <a:t>Session Two - Rights and Responsibilities:</a:t>
            </a:r>
          </a:p>
          <a:p>
            <a:pPr algn="ctr"/>
            <a:r>
              <a:rPr lang="en-GB" sz="1200" dirty="0"/>
              <a:t>What are my Right and Responsibilities in Relationships?</a:t>
            </a:r>
          </a:p>
          <a:p>
            <a:pPr algn="ctr"/>
            <a:r>
              <a:rPr lang="en-GB" sz="1200" dirty="0"/>
              <a:t>What Happens and who can Help When my Rights are Denied?</a:t>
            </a:r>
          </a:p>
          <a:p>
            <a:pPr algn="ctr"/>
            <a:r>
              <a:rPr lang="en-GB" sz="1200" dirty="0"/>
              <a:t>What is the Victim’s Code of Practice?</a:t>
            </a:r>
          </a:p>
          <a:p>
            <a:pPr algn="ctr"/>
            <a:endParaRPr lang="en-GB" dirty="0"/>
          </a:p>
          <a:p>
            <a:pPr algn="ctr"/>
            <a:r>
              <a:rPr lang="en-GB" sz="1200" dirty="0"/>
              <a:t>Session Three - My Safety Net:</a:t>
            </a:r>
          </a:p>
          <a:p>
            <a:pPr algn="ctr"/>
            <a:r>
              <a:rPr lang="en-GB" sz="1200" dirty="0"/>
              <a:t>What is Safety in a Relationship?</a:t>
            </a:r>
          </a:p>
          <a:p>
            <a:pPr algn="ctr"/>
            <a:r>
              <a:rPr lang="en-GB" sz="1200" dirty="0"/>
              <a:t>How can I keep Safe from an Abusive Person? </a:t>
            </a:r>
          </a:p>
          <a:p>
            <a:pPr algn="ctr"/>
            <a:endParaRPr lang="en-GB" sz="1200" dirty="0"/>
          </a:p>
          <a:p>
            <a:pPr algn="ctr"/>
            <a:r>
              <a:rPr lang="en-GB" sz="1200" dirty="0"/>
              <a:t>Session Four - Self-Esteem:</a:t>
            </a:r>
          </a:p>
          <a:p>
            <a:pPr algn="ctr"/>
            <a:r>
              <a:rPr lang="en-GB" sz="1200" dirty="0"/>
              <a:t>How Might an Abusive Person Damage Self-Esteem?</a:t>
            </a:r>
          </a:p>
          <a:p>
            <a:pPr algn="ctr"/>
            <a:r>
              <a:rPr lang="en-GB" sz="1200" dirty="0"/>
              <a:t>How Can we Improve Self-Esteem following Domestic Abuse?</a:t>
            </a:r>
          </a:p>
          <a:p>
            <a:pPr algn="ctr"/>
            <a:endParaRPr lang="en-GB" sz="1200" dirty="0"/>
          </a:p>
          <a:p>
            <a:pPr algn="ctr"/>
            <a:r>
              <a:rPr lang="en-GB" sz="1200" dirty="0"/>
              <a:t>Session Five: Healthy Relationships and Trust:</a:t>
            </a:r>
          </a:p>
          <a:p>
            <a:pPr algn="ctr"/>
            <a:r>
              <a:rPr lang="en-GB" sz="1200" dirty="0"/>
              <a:t>How Should I be treated in a Non-Abusive Relationship?</a:t>
            </a:r>
          </a:p>
          <a:p>
            <a:pPr algn="ctr"/>
            <a:endParaRPr lang="en-GB" sz="1200" dirty="0"/>
          </a:p>
          <a:p>
            <a:pPr algn="ctr"/>
            <a:r>
              <a:rPr lang="en-GB" sz="1200" dirty="0"/>
              <a:t>Session Six: How to Handle Difficult Feelings:</a:t>
            </a:r>
          </a:p>
          <a:p>
            <a:pPr algn="ctr"/>
            <a:r>
              <a:rPr lang="en-GB" sz="1200" dirty="0"/>
              <a:t>How Can I manage Challenging Emotions?</a:t>
            </a:r>
          </a:p>
          <a:p>
            <a:pPr algn="ctr"/>
            <a:r>
              <a:rPr lang="en-GB" sz="1200" dirty="0"/>
              <a:t>Celebration</a:t>
            </a:r>
          </a:p>
          <a:p>
            <a:pPr algn="ctr"/>
            <a:endParaRPr lang="en-GB" sz="1200" dirty="0"/>
          </a:p>
          <a:p>
            <a:pPr algn="ctr"/>
            <a:endParaRPr lang="en-GB" sz="1200" dirty="0"/>
          </a:p>
          <a:p>
            <a:pPr algn="ctr"/>
            <a:endParaRPr lang="en-GB" sz="1200" dirty="0"/>
          </a:p>
          <a:p>
            <a:pPr algn="ctr"/>
            <a:endParaRPr lang="en-GB" dirty="0"/>
          </a:p>
        </p:txBody>
      </p:sp>
    </p:spTree>
    <p:extLst>
      <p:ext uri="{BB962C8B-B14F-4D97-AF65-F5344CB8AC3E}">
        <p14:creationId xmlns:p14="http://schemas.microsoft.com/office/powerpoint/2010/main" val="2178567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8691" y="1556839"/>
            <a:ext cx="11240653" cy="3293209"/>
          </a:xfrm>
          <a:prstGeom prst="rect">
            <a:avLst/>
          </a:prstGeom>
          <a:noFill/>
        </p:spPr>
        <p:txBody>
          <a:bodyPr wrap="square" rtlCol="0">
            <a:spAutoFit/>
          </a:bodyPr>
          <a:lstStyle/>
          <a:p>
            <a:r>
              <a:rPr lang="en-GB" sz="3200" dirty="0"/>
              <a:t>Overview – October 2021 till July 2022:</a:t>
            </a:r>
          </a:p>
          <a:p>
            <a:endParaRPr lang="en-GB" sz="3200" dirty="0"/>
          </a:p>
          <a:p>
            <a:r>
              <a:rPr lang="en-GB" sz="2400" dirty="0"/>
              <a:t>Number of groups delivered - 56</a:t>
            </a:r>
          </a:p>
          <a:p>
            <a:r>
              <a:rPr lang="en-GB" sz="2400" dirty="0"/>
              <a:t>Number of children reached (assessed) – 276</a:t>
            </a:r>
          </a:p>
          <a:p>
            <a:r>
              <a:rPr lang="en-GB" sz="2400" dirty="0"/>
              <a:t>Number of children to complete the program 187 (68%)</a:t>
            </a:r>
          </a:p>
          <a:p>
            <a:r>
              <a:rPr lang="en-GB" sz="2400" dirty="0"/>
              <a:t>Delivered the program in 46 schools</a:t>
            </a:r>
          </a:p>
          <a:p>
            <a:r>
              <a:rPr lang="en-GB" sz="2400" dirty="0"/>
              <a:t>Targeted School 68</a:t>
            </a:r>
          </a:p>
          <a:p>
            <a:endParaRPr lang="en-GB" sz="2400" dirty="0"/>
          </a:p>
        </p:txBody>
      </p:sp>
    </p:spTree>
    <p:extLst>
      <p:ext uri="{BB962C8B-B14F-4D97-AF65-F5344CB8AC3E}">
        <p14:creationId xmlns:p14="http://schemas.microsoft.com/office/powerpoint/2010/main" val="493042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8691" y="1556839"/>
            <a:ext cx="11240653" cy="2923877"/>
          </a:xfrm>
          <a:prstGeom prst="rect">
            <a:avLst/>
          </a:prstGeom>
          <a:noFill/>
        </p:spPr>
        <p:txBody>
          <a:bodyPr wrap="square" rtlCol="0">
            <a:spAutoFit/>
          </a:bodyPr>
          <a:lstStyle/>
          <a:p>
            <a:r>
              <a:rPr lang="en-GB" sz="3200" dirty="0"/>
              <a:t>Overview - Q1 April 2022 till June 2022:</a:t>
            </a:r>
          </a:p>
          <a:p>
            <a:endParaRPr lang="en-GB" sz="3200" dirty="0"/>
          </a:p>
          <a:p>
            <a:r>
              <a:rPr lang="en-GB" sz="2400" dirty="0"/>
              <a:t>Number of groups started - 22</a:t>
            </a:r>
          </a:p>
          <a:p>
            <a:r>
              <a:rPr lang="en-GB" sz="2400" dirty="0"/>
              <a:t>Number of children reached (assessed) - 67</a:t>
            </a:r>
          </a:p>
          <a:p>
            <a:r>
              <a:rPr lang="en-GB" sz="2400" dirty="0"/>
              <a:t>Number of children to complete the program - 58 (86%)</a:t>
            </a:r>
          </a:p>
          <a:p>
            <a:r>
              <a:rPr lang="en-GB" sz="2400" dirty="0"/>
              <a:t>Delivered the program in 21 schools</a:t>
            </a:r>
          </a:p>
          <a:p>
            <a:endParaRPr lang="en-GB" sz="2400" dirty="0"/>
          </a:p>
        </p:txBody>
      </p:sp>
    </p:spTree>
    <p:extLst>
      <p:ext uri="{BB962C8B-B14F-4D97-AF65-F5344CB8AC3E}">
        <p14:creationId xmlns:p14="http://schemas.microsoft.com/office/powerpoint/2010/main" val="182933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578A07F-DEE0-91BB-9171-02D8888E4CD0}"/>
              </a:ext>
            </a:extLst>
          </p:cNvPr>
          <p:cNvSpPr txBox="1"/>
          <p:nvPr/>
        </p:nvSpPr>
        <p:spPr>
          <a:xfrm>
            <a:off x="283746" y="1381172"/>
            <a:ext cx="7061533" cy="584775"/>
          </a:xfrm>
          <a:prstGeom prst="rect">
            <a:avLst/>
          </a:prstGeom>
          <a:noFill/>
        </p:spPr>
        <p:txBody>
          <a:bodyPr wrap="square" rtlCol="0">
            <a:spAutoFit/>
          </a:bodyPr>
          <a:lstStyle/>
          <a:p>
            <a:r>
              <a:rPr lang="en-GB" sz="3200" dirty="0"/>
              <a:t>Outcomes April to  June </a:t>
            </a:r>
          </a:p>
        </p:txBody>
      </p:sp>
      <p:graphicFrame>
        <p:nvGraphicFramePr>
          <p:cNvPr id="3" name="Table 2"/>
          <p:cNvGraphicFramePr>
            <a:graphicFrameLocks noGrp="1"/>
          </p:cNvGraphicFramePr>
          <p:nvPr>
            <p:extLst>
              <p:ext uri="{D42A27DB-BD31-4B8C-83A1-F6EECF244321}">
                <p14:modId xmlns:p14="http://schemas.microsoft.com/office/powerpoint/2010/main" val="1785445692"/>
              </p:ext>
            </p:extLst>
          </p:nvPr>
        </p:nvGraphicFramePr>
        <p:xfrm>
          <a:off x="283746" y="1965947"/>
          <a:ext cx="11330023" cy="2368893"/>
        </p:xfrm>
        <a:graphic>
          <a:graphicData uri="http://schemas.openxmlformats.org/drawingml/2006/table">
            <a:tbl>
              <a:tblPr>
                <a:tableStyleId>{5C22544A-7EE6-4342-B048-85BDC9FD1C3A}</a:tableStyleId>
              </a:tblPr>
              <a:tblGrid>
                <a:gridCol w="8001743">
                  <a:extLst>
                    <a:ext uri="{9D8B030D-6E8A-4147-A177-3AD203B41FA5}">
                      <a16:colId xmlns:a16="http://schemas.microsoft.com/office/drawing/2014/main" val="2081804880"/>
                    </a:ext>
                  </a:extLst>
                </a:gridCol>
                <a:gridCol w="832070">
                  <a:extLst>
                    <a:ext uri="{9D8B030D-6E8A-4147-A177-3AD203B41FA5}">
                      <a16:colId xmlns:a16="http://schemas.microsoft.com/office/drawing/2014/main" val="2469381294"/>
                    </a:ext>
                  </a:extLst>
                </a:gridCol>
                <a:gridCol w="832070">
                  <a:extLst>
                    <a:ext uri="{9D8B030D-6E8A-4147-A177-3AD203B41FA5}">
                      <a16:colId xmlns:a16="http://schemas.microsoft.com/office/drawing/2014/main" val="1111340495"/>
                    </a:ext>
                  </a:extLst>
                </a:gridCol>
                <a:gridCol w="832070">
                  <a:extLst>
                    <a:ext uri="{9D8B030D-6E8A-4147-A177-3AD203B41FA5}">
                      <a16:colId xmlns:a16="http://schemas.microsoft.com/office/drawing/2014/main" val="3820278585"/>
                    </a:ext>
                  </a:extLst>
                </a:gridCol>
                <a:gridCol w="832070">
                  <a:extLst>
                    <a:ext uri="{9D8B030D-6E8A-4147-A177-3AD203B41FA5}">
                      <a16:colId xmlns:a16="http://schemas.microsoft.com/office/drawing/2014/main" val="2408519533"/>
                    </a:ext>
                  </a:extLst>
                </a:gridCol>
              </a:tblGrid>
              <a:tr h="362347">
                <a:tc>
                  <a:txBody>
                    <a:bodyPr/>
                    <a:lstStyle/>
                    <a:p>
                      <a:pPr algn="l" fontAlgn="b"/>
                      <a:endParaRPr lang="en-GB" sz="12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GB" sz="1100" u="none" strike="noStrike">
                          <a:effectLst/>
                        </a:rPr>
                        <a:t>Improved</a:t>
                      </a:r>
                      <a:endParaRPr lang="en-GB" sz="11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No change </a:t>
                      </a:r>
                      <a:endParaRPr lang="en-GB" sz="11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Deteriorated</a:t>
                      </a:r>
                      <a:endParaRPr lang="en-GB" sz="11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GB" sz="1100" u="none" strike="noStrike" dirty="0">
                          <a:effectLst/>
                        </a:rPr>
                        <a:t>Number of responses</a:t>
                      </a:r>
                      <a:endParaRPr lang="en-GB" sz="1100" b="1" i="0" u="none" strike="noStrike" dirty="0">
                        <a:solidFill>
                          <a:srgbClr val="FFFFFF"/>
                        </a:solidFill>
                        <a:effectLst/>
                        <a:latin typeface="Calibri" panose="020F0502020204030204" pitchFamily="34" charset="0"/>
                      </a:endParaRPr>
                    </a:p>
                  </a:txBody>
                  <a:tcPr marL="0" marR="0" marT="0" marB="0" anchor="b"/>
                </a:tc>
                <a:extLst>
                  <a:ext uri="{0D108BD9-81ED-4DB2-BD59-A6C34878D82A}">
                    <a16:rowId xmlns:a16="http://schemas.microsoft.com/office/drawing/2014/main" val="2755309117"/>
                  </a:ext>
                </a:extLst>
              </a:tr>
              <a:tr h="193668">
                <a:tc>
                  <a:txBody>
                    <a:bodyPr/>
                    <a:lstStyle/>
                    <a:p>
                      <a:pPr algn="l" fontAlgn="b"/>
                      <a:r>
                        <a:rPr lang="en-US" sz="1200" u="none" strike="noStrike" dirty="0">
                          <a:effectLst/>
                        </a:rPr>
                        <a:t>1. How would you describe your knowledge and understanding of Domestic Abuse? </a:t>
                      </a:r>
                      <a:endParaRPr lang="en-US" sz="12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57</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1</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0</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58</a:t>
                      </a:r>
                      <a:endParaRPr lang="en-GB" sz="1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903910431"/>
                  </a:ext>
                </a:extLst>
              </a:tr>
              <a:tr h="193668">
                <a:tc>
                  <a:txBody>
                    <a:bodyPr/>
                    <a:lstStyle/>
                    <a:p>
                      <a:pPr algn="l" fontAlgn="b"/>
                      <a:r>
                        <a:rPr lang="en-US" sz="1200" u="none" strike="noStrike" dirty="0">
                          <a:effectLst/>
                        </a:rPr>
                        <a:t>2. How would you describe your level of confidence in asking for help around Domestic Abuse?</a:t>
                      </a:r>
                      <a:endParaRPr lang="en-US" sz="12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51</a:t>
                      </a:r>
                      <a:endParaRPr lang="en-GB" sz="10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7</a:t>
                      </a:r>
                      <a:endParaRPr lang="en-GB" sz="10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0</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58</a:t>
                      </a:r>
                      <a:endParaRPr lang="en-GB" sz="1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090248322"/>
                  </a:ext>
                </a:extLst>
              </a:tr>
              <a:tr h="193668">
                <a:tc>
                  <a:txBody>
                    <a:bodyPr/>
                    <a:lstStyle/>
                    <a:p>
                      <a:pPr algn="l" fontAlgn="b"/>
                      <a:r>
                        <a:rPr lang="en-US" sz="1200" u="none" strike="noStrike">
                          <a:effectLst/>
                        </a:rPr>
                        <a:t>3. How would you describe your knowledge around your rights in relationships?</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54</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4</a:t>
                      </a:r>
                      <a:endParaRPr lang="en-GB" sz="10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0</a:t>
                      </a:r>
                      <a:endParaRPr lang="en-GB" sz="10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58</a:t>
                      </a:r>
                      <a:endParaRPr lang="en-GB" sz="1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618645229"/>
                  </a:ext>
                </a:extLst>
              </a:tr>
              <a:tr h="387337">
                <a:tc>
                  <a:txBody>
                    <a:bodyPr/>
                    <a:lstStyle/>
                    <a:p>
                      <a:pPr algn="l" fontAlgn="b"/>
                      <a:r>
                        <a:rPr lang="en-US" sz="1200" u="none" strike="noStrike">
                          <a:effectLst/>
                        </a:rPr>
                        <a:t>4. How confident do feel keeping yourself safe from Domestic Abuse at home, at school and in the community?</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55</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3</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0</a:t>
                      </a:r>
                      <a:endParaRPr lang="en-GB" sz="10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58</a:t>
                      </a:r>
                      <a:endParaRPr lang="en-GB" sz="1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144062355"/>
                  </a:ext>
                </a:extLst>
              </a:tr>
              <a:tr h="387337">
                <a:tc>
                  <a:txBody>
                    <a:bodyPr/>
                    <a:lstStyle/>
                    <a:p>
                      <a:pPr algn="l" fontAlgn="b"/>
                      <a:r>
                        <a:rPr lang="en-US" sz="1200" u="none" strike="noStrike">
                          <a:effectLst/>
                        </a:rPr>
                        <a:t>5. How would you describe your knowledge around the impact of Domestic Abuse on emotional wellbeing?</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53</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0</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58</a:t>
                      </a:r>
                      <a:endParaRPr lang="en-GB" sz="10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014938901"/>
                  </a:ext>
                </a:extLst>
              </a:tr>
              <a:tr h="193668">
                <a:tc>
                  <a:txBody>
                    <a:bodyPr/>
                    <a:lstStyle/>
                    <a:p>
                      <a:pPr algn="l" fontAlgn="b"/>
                      <a:r>
                        <a:rPr lang="en-US" sz="1200" u="none" strike="noStrike">
                          <a:effectLst/>
                        </a:rPr>
                        <a:t>6. How would you describe your knowledge of what makes a healthy relationship?</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56</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2</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0</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58</a:t>
                      </a:r>
                      <a:endParaRPr lang="en-GB" sz="10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272357953"/>
                  </a:ext>
                </a:extLst>
              </a:tr>
              <a:tr h="179924">
                <a:tc>
                  <a:txBody>
                    <a:bodyPr/>
                    <a:lstStyle/>
                    <a:p>
                      <a:pPr algn="l" fontAlgn="b"/>
                      <a:r>
                        <a:rPr lang="en-US" sz="1200" u="none" strike="noStrike">
                          <a:effectLst/>
                        </a:rPr>
                        <a:t>7. How would you describe your confidence in managing challenging emotions?</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55</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dirty="0">
                          <a:effectLst/>
                        </a:rPr>
                        <a:t>3</a:t>
                      </a:r>
                      <a:endParaRPr lang="en-GB" sz="10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0</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000" u="none" strike="noStrike">
                          <a:effectLst/>
                        </a:rPr>
                        <a:t>58</a:t>
                      </a:r>
                      <a:endParaRPr lang="en-GB" sz="10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381882898"/>
                  </a:ext>
                </a:extLst>
              </a:tr>
              <a:tr h="269886">
                <a:tc>
                  <a:txBody>
                    <a:bodyPr/>
                    <a:lstStyle/>
                    <a:p>
                      <a:endParaRPr lang="en-GB" dirty="0"/>
                    </a:p>
                  </a:txBody>
                  <a:tcPr marL="0" marR="0" marT="0" marB="0" anchor="b"/>
                </a:tc>
                <a:tc>
                  <a:txBody>
                    <a:bodyPr/>
                    <a:lstStyle/>
                    <a:p>
                      <a:endParaRPr lang="en-GB" dirty="0"/>
                    </a:p>
                  </a:txBody>
                  <a:tcPr marL="0" marR="0" marT="0" marB="0" anchor="b"/>
                </a:tc>
                <a:tc>
                  <a:txBody>
                    <a:bodyPr/>
                    <a:lstStyle/>
                    <a:p>
                      <a:pPr algn="l" fontAlgn="b"/>
                      <a:endParaRPr lang="en-GB" sz="12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GB" sz="12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GB" sz="12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94876308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05622175"/>
              </p:ext>
            </p:extLst>
          </p:nvPr>
        </p:nvGraphicFramePr>
        <p:xfrm>
          <a:off x="283746" y="4473063"/>
          <a:ext cx="9849083" cy="2147554"/>
        </p:xfrm>
        <a:graphic>
          <a:graphicData uri="http://schemas.openxmlformats.org/drawingml/2006/table">
            <a:tbl>
              <a:tblPr>
                <a:tableStyleId>{5C22544A-7EE6-4342-B048-85BDC9FD1C3A}</a:tableStyleId>
              </a:tblPr>
              <a:tblGrid>
                <a:gridCol w="7507157">
                  <a:extLst>
                    <a:ext uri="{9D8B030D-6E8A-4147-A177-3AD203B41FA5}">
                      <a16:colId xmlns:a16="http://schemas.microsoft.com/office/drawing/2014/main" val="2262417034"/>
                    </a:ext>
                  </a:extLst>
                </a:gridCol>
                <a:gridCol w="780642">
                  <a:extLst>
                    <a:ext uri="{9D8B030D-6E8A-4147-A177-3AD203B41FA5}">
                      <a16:colId xmlns:a16="http://schemas.microsoft.com/office/drawing/2014/main" val="388947"/>
                    </a:ext>
                  </a:extLst>
                </a:gridCol>
                <a:gridCol w="780642">
                  <a:extLst>
                    <a:ext uri="{9D8B030D-6E8A-4147-A177-3AD203B41FA5}">
                      <a16:colId xmlns:a16="http://schemas.microsoft.com/office/drawing/2014/main" val="3723811720"/>
                    </a:ext>
                  </a:extLst>
                </a:gridCol>
                <a:gridCol w="780642">
                  <a:extLst>
                    <a:ext uri="{9D8B030D-6E8A-4147-A177-3AD203B41FA5}">
                      <a16:colId xmlns:a16="http://schemas.microsoft.com/office/drawing/2014/main" val="146293670"/>
                    </a:ext>
                  </a:extLst>
                </a:gridCol>
              </a:tblGrid>
              <a:tr h="343552">
                <a:tc>
                  <a:txBody>
                    <a:bodyPr/>
                    <a:lstStyle/>
                    <a:p>
                      <a:pPr algn="l" fontAlgn="b"/>
                      <a:endParaRPr lang="en-GB" sz="1200" b="0"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en-GB" sz="1100" u="none" strike="noStrike">
                          <a:effectLst/>
                        </a:rPr>
                        <a:t>Average start score</a:t>
                      </a:r>
                      <a:endParaRPr lang="en-GB" sz="11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Average final score</a:t>
                      </a:r>
                      <a:endParaRPr lang="en-GB" sz="11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Distance travelled</a:t>
                      </a:r>
                      <a:endParaRPr lang="en-GB" sz="1100" b="1" i="0" u="none" strike="noStrike">
                        <a:solidFill>
                          <a:srgbClr val="FFFFFF"/>
                        </a:solidFill>
                        <a:effectLst/>
                        <a:latin typeface="Calibri" panose="020F0502020204030204" pitchFamily="34" charset="0"/>
                      </a:endParaRPr>
                    </a:p>
                  </a:txBody>
                  <a:tcPr marL="0" marR="0" marT="0" marB="0" anchor="b"/>
                </a:tc>
                <a:extLst>
                  <a:ext uri="{0D108BD9-81ED-4DB2-BD59-A6C34878D82A}">
                    <a16:rowId xmlns:a16="http://schemas.microsoft.com/office/drawing/2014/main" val="3104513403"/>
                  </a:ext>
                </a:extLst>
              </a:tr>
              <a:tr h="176680">
                <a:tc>
                  <a:txBody>
                    <a:bodyPr/>
                    <a:lstStyle/>
                    <a:p>
                      <a:pPr algn="l" fontAlgn="b"/>
                      <a:r>
                        <a:rPr lang="en-US" sz="1200" u="none" strike="noStrike">
                          <a:effectLst/>
                        </a:rPr>
                        <a:t>1. How would you describe your knowledge and understanding of Domestic Abuse? </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1.81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3.55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1.74 </a:t>
                      </a:r>
                      <a:endParaRPr lang="en-GB" sz="10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973029190"/>
                  </a:ext>
                </a:extLst>
              </a:tr>
              <a:tr h="176680">
                <a:tc>
                  <a:txBody>
                    <a:bodyPr/>
                    <a:lstStyle/>
                    <a:p>
                      <a:pPr algn="l" fontAlgn="b"/>
                      <a:r>
                        <a:rPr lang="en-US" sz="1200" u="none" strike="noStrike">
                          <a:effectLst/>
                        </a:rPr>
                        <a:t>2. How would you describe your level of confidence in asking for help around Domestic Abuse?</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1.81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dirty="0">
                          <a:effectLst/>
                        </a:rPr>
                        <a:t>           3.29 </a:t>
                      </a:r>
                      <a:endParaRPr lang="en-GB" sz="10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dirty="0">
                          <a:effectLst/>
                        </a:rPr>
                        <a:t>           1.48 </a:t>
                      </a:r>
                      <a:endParaRPr lang="en-GB" sz="1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759919910"/>
                  </a:ext>
                </a:extLst>
              </a:tr>
              <a:tr h="176680">
                <a:tc>
                  <a:txBody>
                    <a:bodyPr/>
                    <a:lstStyle/>
                    <a:p>
                      <a:pPr algn="l" fontAlgn="b"/>
                      <a:r>
                        <a:rPr lang="en-US" sz="1200" u="none" strike="noStrike">
                          <a:effectLst/>
                        </a:rPr>
                        <a:t>3. How would you describe your knowledge around your rights in relationships?</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1.72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3.52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1.79 </a:t>
                      </a:r>
                      <a:endParaRPr lang="en-GB" sz="10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250363744"/>
                  </a:ext>
                </a:extLst>
              </a:tr>
              <a:tr h="353361">
                <a:tc>
                  <a:txBody>
                    <a:bodyPr/>
                    <a:lstStyle/>
                    <a:p>
                      <a:pPr algn="l" fontAlgn="b"/>
                      <a:r>
                        <a:rPr lang="en-US" sz="1200" u="none" strike="noStrike" dirty="0">
                          <a:effectLst/>
                        </a:rPr>
                        <a:t>4. How confident do feel keeping yourself safe from Domestic Abuse at home, at school and in the community?</a:t>
                      </a:r>
                      <a:endParaRPr lang="en-US" sz="12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1.97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3.59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1.62 </a:t>
                      </a:r>
                      <a:endParaRPr lang="en-GB" sz="10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57338718"/>
                  </a:ext>
                </a:extLst>
              </a:tr>
              <a:tr h="353361">
                <a:tc>
                  <a:txBody>
                    <a:bodyPr/>
                    <a:lstStyle/>
                    <a:p>
                      <a:pPr algn="l" fontAlgn="b"/>
                      <a:r>
                        <a:rPr lang="en-US" sz="1200" u="none" strike="noStrike">
                          <a:effectLst/>
                        </a:rPr>
                        <a:t>5. How would you describe your knowledge around the impact of Domestic Abuse on emotional wellbeing?</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2.00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3.66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1.66 </a:t>
                      </a:r>
                      <a:endParaRPr lang="en-GB" sz="10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64611448"/>
                  </a:ext>
                </a:extLst>
              </a:tr>
              <a:tr h="176680">
                <a:tc>
                  <a:txBody>
                    <a:bodyPr/>
                    <a:lstStyle/>
                    <a:p>
                      <a:pPr algn="l" fontAlgn="b"/>
                      <a:r>
                        <a:rPr lang="en-US" sz="1200" u="none" strike="noStrike">
                          <a:effectLst/>
                        </a:rPr>
                        <a:t>6. How would you describe your knowledge of what makes a healthy relationship?</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1.98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3.64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1.66 </a:t>
                      </a:r>
                      <a:endParaRPr lang="en-GB" sz="10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367848189"/>
                  </a:ext>
                </a:extLst>
              </a:tr>
              <a:tr h="176680">
                <a:tc>
                  <a:txBody>
                    <a:bodyPr/>
                    <a:lstStyle/>
                    <a:p>
                      <a:pPr algn="l" fontAlgn="b"/>
                      <a:r>
                        <a:rPr lang="en-US" sz="1200" u="none" strike="noStrike">
                          <a:effectLst/>
                        </a:rPr>
                        <a:t>7. How would you describe your confidence in managing challenging emotions?</a:t>
                      </a:r>
                      <a:endParaRPr lang="en-US" sz="12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1.59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3.50 </a:t>
                      </a:r>
                      <a:endParaRPr lang="en-GB" sz="10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000" u="none" strike="noStrike">
                          <a:effectLst/>
                        </a:rPr>
                        <a:t>           1.91 </a:t>
                      </a:r>
                      <a:endParaRPr lang="en-GB" sz="10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211878567"/>
                  </a:ext>
                </a:extLst>
              </a:tr>
              <a:tr h="176680">
                <a:tc>
                  <a:txBody>
                    <a:bodyPr/>
                    <a:lstStyle/>
                    <a:p>
                      <a:pPr algn="l" fontAlgn="b"/>
                      <a:endParaRPr lang="en-GB" sz="12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GB" sz="12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GB" sz="12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GB" sz="12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37526017"/>
                  </a:ext>
                </a:extLst>
              </a:tr>
            </a:tbl>
          </a:graphicData>
        </a:graphic>
      </p:graphicFrame>
    </p:spTree>
    <p:extLst>
      <p:ext uri="{BB962C8B-B14F-4D97-AF65-F5344CB8AC3E}">
        <p14:creationId xmlns:p14="http://schemas.microsoft.com/office/powerpoint/2010/main" val="32712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E7C0E58-8F2F-D5BE-4238-E9B964BC2A88}"/>
              </a:ext>
            </a:extLst>
          </p:cNvPr>
          <p:cNvSpPr txBox="1"/>
          <p:nvPr/>
        </p:nvSpPr>
        <p:spPr>
          <a:xfrm>
            <a:off x="283746" y="1381172"/>
            <a:ext cx="7061533" cy="584775"/>
          </a:xfrm>
          <a:prstGeom prst="rect">
            <a:avLst/>
          </a:prstGeom>
          <a:noFill/>
        </p:spPr>
        <p:txBody>
          <a:bodyPr wrap="square" rtlCol="0">
            <a:spAutoFit/>
          </a:bodyPr>
          <a:lstStyle/>
          <a:p>
            <a:r>
              <a:rPr lang="en-GB" sz="3200" dirty="0"/>
              <a:t>Outcomes April to  June </a:t>
            </a:r>
          </a:p>
        </p:txBody>
      </p:sp>
      <p:pic>
        <p:nvPicPr>
          <p:cNvPr id="4" name="Picture 3"/>
          <p:cNvPicPr>
            <a:picLocks noChangeAspect="1"/>
          </p:cNvPicPr>
          <p:nvPr/>
        </p:nvPicPr>
        <p:blipFill>
          <a:blip r:embed="rId2"/>
          <a:stretch>
            <a:fillRect/>
          </a:stretch>
        </p:blipFill>
        <p:spPr>
          <a:xfrm>
            <a:off x="5809673" y="1414561"/>
            <a:ext cx="6151417" cy="5285362"/>
          </a:xfrm>
          <a:prstGeom prst="rect">
            <a:avLst/>
          </a:prstGeom>
        </p:spPr>
      </p:pic>
    </p:spTree>
    <p:extLst>
      <p:ext uri="{BB962C8B-B14F-4D97-AF65-F5344CB8AC3E}">
        <p14:creationId xmlns:p14="http://schemas.microsoft.com/office/powerpoint/2010/main" val="3167185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2182</TotalTime>
  <Words>1712</Words>
  <Application>Microsoft Office PowerPoint</Application>
  <PresentationFormat>Widescreen</PresentationFormat>
  <Paragraphs>188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Rounded MT Bold</vt:lpstr>
      <vt:lpstr>Calibri</vt:lpstr>
      <vt:lpstr>Calibri Light</vt:lpstr>
      <vt:lpstr>Trebuchet MS</vt:lpstr>
      <vt:lpstr>Office Theme</vt:lpstr>
      <vt:lpstr>PowerPoint Presentation</vt:lpstr>
      <vt:lpstr>PowerPoint Presentation</vt:lpstr>
      <vt:lpstr>Common barriers for CYP’s engagement with support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BT Lancashire Services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Slater, Kathrin</dc:creator>
  <cp:lastModifiedBy>Lewis, Mechelle</cp:lastModifiedBy>
  <cp:revision>80</cp:revision>
  <dcterms:created xsi:type="dcterms:W3CDTF">2017-06-23T11:38:05Z</dcterms:created>
  <dcterms:modified xsi:type="dcterms:W3CDTF">2022-08-03T10:03:35Z</dcterms:modified>
</cp:coreProperties>
</file>